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slide+xml" PartName="/ppt/slides/slide51.xml"/>
  <Override ContentType="application/vnd.openxmlformats-officedocument.presentationml.slide+xml" PartName="/ppt/slides/slide5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Lst>
  <p:sldSz cx="18288000" cy="10287000"/>
  <p:notesSz cx="6858000" cy="9144000"/>
  <p:embeddedFontLst>
    <p:embeddedFont>
      <p:font typeface="Sarabun Bold" charset="1" panose="00000800000000000000"/>
      <p:regular r:id="rId58"/>
    </p:embeddedFont>
    <p:embeddedFont>
      <p:font typeface="Poppins Heavy" charset="1" panose="00000A00000000000000"/>
      <p:regular r:id="rId59"/>
    </p:embeddedFont>
    <p:embeddedFont>
      <p:font typeface="Poppins Bold" charset="1" panose="00000800000000000000"/>
      <p:regular r:id="rId60"/>
    </p:embeddedFont>
    <p:embeddedFont>
      <p:font typeface="Sarabun Semi-Bold" charset="1" panose="00000700000000000000"/>
      <p:regular r:id="rId61"/>
    </p:embeddedFont>
    <p:embeddedFont>
      <p:font typeface="Sarabun Italics" charset="1" panose="00000500000000000000"/>
      <p:regular r:id="rId62"/>
    </p:embeddedFont>
    <p:embeddedFont>
      <p:font typeface="Poppins Ultra-Bold" charset="1" panose="00000900000000000000"/>
      <p:regular r:id="rId63"/>
    </p:embeddedFont>
    <p:embeddedFont>
      <p:font typeface="Poppins" charset="1" panose="00000500000000000000"/>
      <p:regular r:id="rId64"/>
    </p:embeddedFont>
    <p:embeddedFont>
      <p:font typeface="Lexend Deca" charset="1" panose="00000000000000000000"/>
      <p:regular r:id="rId65"/>
    </p:embeddedFont>
    <p:embeddedFont>
      <p:font typeface="Codec Pro" charset="1" panose="00000500000000000000"/>
      <p:regular r:id="rId6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slides/slide48.xml" Type="http://schemas.openxmlformats.org/officeDocument/2006/relationships/slide"/><Relationship Id="rId54" Target="slides/slide49.xml" Type="http://schemas.openxmlformats.org/officeDocument/2006/relationships/slide"/><Relationship Id="rId55" Target="slides/slide50.xml" Type="http://schemas.openxmlformats.org/officeDocument/2006/relationships/slide"/><Relationship Id="rId56" Target="slides/slide51.xml" Type="http://schemas.openxmlformats.org/officeDocument/2006/relationships/slide"/><Relationship Id="rId57" Target="slides/slide52.xml" Type="http://schemas.openxmlformats.org/officeDocument/2006/relationships/slide"/><Relationship Id="rId58" Target="fonts/font58.fntdata" Type="http://schemas.openxmlformats.org/officeDocument/2006/relationships/font"/><Relationship Id="rId59" Target="fonts/font59.fntdata" Type="http://schemas.openxmlformats.org/officeDocument/2006/relationships/font"/><Relationship Id="rId6" Target="slides/slide1.xml" Type="http://schemas.openxmlformats.org/officeDocument/2006/relationships/slide"/><Relationship Id="rId60" Target="fonts/font60.fntdata" Type="http://schemas.openxmlformats.org/officeDocument/2006/relationships/font"/><Relationship Id="rId61" Target="fonts/font61.fntdata" Type="http://schemas.openxmlformats.org/officeDocument/2006/relationships/font"/><Relationship Id="rId62" Target="fonts/font62.fntdata" Type="http://schemas.openxmlformats.org/officeDocument/2006/relationships/font"/><Relationship Id="rId63" Target="fonts/font63.fntdata" Type="http://schemas.openxmlformats.org/officeDocument/2006/relationships/font"/><Relationship Id="rId64" Target="fonts/font64.fntdata" Type="http://schemas.openxmlformats.org/officeDocument/2006/relationships/font"/><Relationship Id="rId65" Target="fonts/font65.fntdata" Type="http://schemas.openxmlformats.org/officeDocument/2006/relationships/font"/><Relationship Id="rId66" Target="fonts/font66.fntdata" Type="http://schemas.openxmlformats.org/officeDocument/2006/relationships/font"/><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jpeg>
</file>

<file path=ppt/media/image15.png>
</file>

<file path=ppt/media/image16.png>
</file>

<file path=ppt/media/image17.svg>
</file>

<file path=ppt/media/image18.png>
</file>

<file path=ppt/media/image19.png>
</file>

<file path=ppt/media/image2.png>
</file>

<file path=ppt/media/image20.svg>
</file>

<file path=ppt/media/image21.png>
</file>

<file path=ppt/media/image22.svg>
</file>

<file path=ppt/media/image23.png>
</file>

<file path=ppt/media/image24.png>
</file>

<file path=ppt/media/image25.svg>
</file>

<file path=ppt/media/image26.png>
</file>

<file path=ppt/media/image27.png>
</file>

<file path=ppt/media/image28.sv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png>
</file>

<file path=ppt/media/image38.svg>
</file>

<file path=ppt/media/image39.pn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png>
</file>

<file path=ppt/media/image48.png>
</file>

<file path=ppt/media/image49.svg>
</file>

<file path=ppt/media/image5.jpe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jpe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png" Type="http://schemas.openxmlformats.org/officeDocument/2006/relationships/image"/><Relationship Id="rId4" Target="../media/image1.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2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5.jpeg" Type="http://schemas.openxmlformats.org/officeDocument/2006/relationships/image"/><Relationship Id="rId4" Target="../media/image6.jpeg" Type="http://schemas.openxmlformats.org/officeDocument/2006/relationships/image"/><Relationship Id="rId5" Target="../media/image7.jpe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24.png" Type="http://schemas.openxmlformats.org/officeDocument/2006/relationships/image"/><Relationship Id="rId8" Target="../media/image25.sv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4.png" Type="http://schemas.openxmlformats.org/officeDocument/2006/relationships/image"/><Relationship Id="rId11" Target="../media/image35.svg" Type="http://schemas.openxmlformats.org/officeDocument/2006/relationships/image"/><Relationship Id="rId12" Target="../media/image23.png" Type="http://schemas.openxmlformats.org/officeDocument/2006/relationships/image"/><Relationship Id="rId2" Target="../media/image26.png" Type="http://schemas.openxmlformats.org/officeDocument/2006/relationships/image"/><Relationship Id="rId3" Target="../media/image27.png" Type="http://schemas.openxmlformats.org/officeDocument/2006/relationships/image"/><Relationship Id="rId4" Target="../media/image28.svg" Type="http://schemas.openxmlformats.org/officeDocument/2006/relationships/image"/><Relationship Id="rId5" Target="../media/image29.png" Type="http://schemas.openxmlformats.org/officeDocument/2006/relationships/image"/><Relationship Id="rId6" Target="../media/image30.png" Type="http://schemas.openxmlformats.org/officeDocument/2006/relationships/image"/><Relationship Id="rId7" Target="../media/image31.svg" Type="http://schemas.openxmlformats.org/officeDocument/2006/relationships/image"/><Relationship Id="rId8" Target="../media/image32.png" Type="http://schemas.openxmlformats.org/officeDocument/2006/relationships/image"/><Relationship Id="rId9" Target="../media/image33.sv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8.svg" Type="http://schemas.openxmlformats.org/officeDocument/2006/relationships/image"/><Relationship Id="rId2" Target="../media/image36.pn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24.png" Type="http://schemas.openxmlformats.org/officeDocument/2006/relationships/image"/><Relationship Id="rId8" Target="../media/image25.svg" Type="http://schemas.openxmlformats.org/officeDocument/2006/relationships/image"/><Relationship Id="rId9" Target="../media/image37.pn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png" Type="http://schemas.openxmlformats.org/officeDocument/2006/relationships/image"/><Relationship Id="rId3" Target="../media/image40.png" Type="http://schemas.openxmlformats.org/officeDocument/2006/relationships/image"/><Relationship Id="rId4" Target="../media/image41.svg" Type="http://schemas.openxmlformats.org/officeDocument/2006/relationships/image"/><Relationship Id="rId5" Target="../media/image42.png" Type="http://schemas.openxmlformats.org/officeDocument/2006/relationships/image"/><Relationship Id="rId6" Target="../media/image43.svg" Type="http://schemas.openxmlformats.org/officeDocument/2006/relationships/image"/><Relationship Id="rId7" Target="../media/image44.png" Type="http://schemas.openxmlformats.org/officeDocument/2006/relationships/image"/><Relationship Id="rId8" Target="../media/image45.sv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6.png" Type="http://schemas.openxmlformats.org/officeDocument/2006/relationships/image"/><Relationship Id="rId3" Target="../media/image44.png" Type="http://schemas.openxmlformats.org/officeDocument/2006/relationships/image"/><Relationship Id="rId4" Target="../media/image45.svg" Type="http://schemas.openxmlformats.org/officeDocument/2006/relationships/image"/><Relationship Id="rId5" Target="../media/image40.png" Type="http://schemas.openxmlformats.org/officeDocument/2006/relationships/image"/><Relationship Id="rId6" Target="../media/image41.svg" Type="http://schemas.openxmlformats.org/officeDocument/2006/relationships/image"/><Relationship Id="rId7" Target="../media/image42.png" Type="http://schemas.openxmlformats.org/officeDocument/2006/relationships/image"/><Relationship Id="rId8" Target="../media/image4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1.svg" Type="http://schemas.openxmlformats.org/officeDocument/2006/relationships/image"/><Relationship Id="rId11" Target="../media/image52.png" Type="http://schemas.openxmlformats.org/officeDocument/2006/relationships/image"/><Relationship Id="rId12" Target="../media/image53.svg" Type="http://schemas.openxmlformats.org/officeDocument/2006/relationships/image"/><Relationship Id="rId13" Target="../media/image54.png" Type="http://schemas.openxmlformats.org/officeDocument/2006/relationships/image"/><Relationship Id="rId14" Target="../media/image55.svg" Type="http://schemas.openxmlformats.org/officeDocument/2006/relationships/image"/><Relationship Id="rId2" Target="../media/image47.png" Type="http://schemas.openxmlformats.org/officeDocument/2006/relationships/image"/><Relationship Id="rId3" Target="../media/image44.png" Type="http://schemas.openxmlformats.org/officeDocument/2006/relationships/image"/><Relationship Id="rId4" Target="../media/image45.svg" Type="http://schemas.openxmlformats.org/officeDocument/2006/relationships/image"/><Relationship Id="rId5" Target="../media/image40.png" Type="http://schemas.openxmlformats.org/officeDocument/2006/relationships/image"/><Relationship Id="rId6" Target="../media/image41.svg" Type="http://schemas.openxmlformats.org/officeDocument/2006/relationships/image"/><Relationship Id="rId7" Target="../media/image48.png" Type="http://schemas.openxmlformats.org/officeDocument/2006/relationships/image"/><Relationship Id="rId8" Target="../media/image49.svg" Type="http://schemas.openxmlformats.org/officeDocument/2006/relationships/image"/><Relationship Id="rId9" Target="../media/image50.pn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png" Type="http://schemas.openxmlformats.org/officeDocument/2006/relationships/image"/><Relationship Id="rId3" Target="../media/image42.png" Type="http://schemas.openxmlformats.org/officeDocument/2006/relationships/image"/><Relationship Id="rId4" Target="../media/image43.svg" Type="http://schemas.openxmlformats.org/officeDocument/2006/relationships/image"/><Relationship Id="rId5" Target="../media/image44.png" Type="http://schemas.openxmlformats.org/officeDocument/2006/relationships/image"/><Relationship Id="rId6" Target="../media/image45.svg" Type="http://schemas.openxmlformats.org/officeDocument/2006/relationships/image"/></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6.png" Type="http://schemas.openxmlformats.org/officeDocument/2006/relationships/image"/><Relationship Id="rId3" Target="../media/image40.png" Type="http://schemas.openxmlformats.org/officeDocument/2006/relationships/image"/><Relationship Id="rId4" Target="../media/image41.svg" Type="http://schemas.openxmlformats.org/officeDocument/2006/relationships/image"/><Relationship Id="rId5" Target="../media/image42.png" Type="http://schemas.openxmlformats.org/officeDocument/2006/relationships/image"/><Relationship Id="rId6" Target="../media/image43.svg" Type="http://schemas.openxmlformats.org/officeDocument/2006/relationships/image"/><Relationship Id="rId7" Target="../media/image44.png" Type="http://schemas.openxmlformats.org/officeDocument/2006/relationships/image"/><Relationship Id="rId8" Target="../media/image45.svg" Type="http://schemas.openxmlformats.org/officeDocument/2006/relationships/image"/></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9.svg" Type="http://schemas.openxmlformats.org/officeDocument/2006/relationships/image"/><Relationship Id="rId11" Target="../media/image60.png" Type="http://schemas.openxmlformats.org/officeDocument/2006/relationships/image"/><Relationship Id="rId12" Target="../media/image61.svg" Type="http://schemas.openxmlformats.org/officeDocument/2006/relationships/image"/><Relationship Id="rId2" Target="../media/image46.png" Type="http://schemas.openxmlformats.org/officeDocument/2006/relationships/image"/><Relationship Id="rId3" Target="../media/image40.png" Type="http://schemas.openxmlformats.org/officeDocument/2006/relationships/image"/><Relationship Id="rId4" Target="../media/image41.svg" Type="http://schemas.openxmlformats.org/officeDocument/2006/relationships/image"/><Relationship Id="rId5" Target="../media/image42.png" Type="http://schemas.openxmlformats.org/officeDocument/2006/relationships/image"/><Relationship Id="rId6" Target="../media/image43.svg" Type="http://schemas.openxmlformats.org/officeDocument/2006/relationships/image"/><Relationship Id="rId7" Target="../media/image56.png" Type="http://schemas.openxmlformats.org/officeDocument/2006/relationships/image"/><Relationship Id="rId8" Target="../media/image57.svg" Type="http://schemas.openxmlformats.org/officeDocument/2006/relationships/image"/><Relationship Id="rId9" Target="../media/image58.png" Type="http://schemas.openxmlformats.org/officeDocument/2006/relationships/image"/></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2.png" Type="http://schemas.openxmlformats.org/officeDocument/2006/relationships/image"/><Relationship Id="rId3" Target="../media/image63.svg" Type="http://schemas.openxmlformats.org/officeDocument/2006/relationships/image"/><Relationship Id="rId4" Target="../media/image64.png" Type="http://schemas.openxmlformats.org/officeDocument/2006/relationships/image"/><Relationship Id="rId5" Target="../media/image65.svg" Type="http://schemas.openxmlformats.org/officeDocument/2006/relationships/image"/></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6.png" Type="http://schemas.openxmlformats.org/officeDocument/2006/relationships/image"/><Relationship Id="rId3" Target="../media/image67.svg" Type="http://schemas.openxmlformats.org/officeDocument/2006/relationships/image"/><Relationship Id="rId4" Target="../media/image62.png" Type="http://schemas.openxmlformats.org/officeDocument/2006/relationships/image"/><Relationship Id="rId5" Target="../media/image63.svg" Type="http://schemas.openxmlformats.org/officeDocument/2006/relationships/image"/></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 Id="rId2" Target="https://github.com/thalesvalente/teaching/tree/main/software-development-process" TargetMode="External" Type="http://schemas.openxmlformats.org/officeDocument/2006/relationships/hyperlink"/><Relationship Id="rId3" Target="https://softdesign.com.br/blog/requisitos-de-software-funcionais-e-nao-funcionais/" TargetMode="External" Type="http://schemas.openxmlformats.org/officeDocument/2006/relationships/hyperlink"/><Relationship Id="rId4" Target="https://www.lucidchart.com/pages/pt/diagrama-de-caso-de-uso-uml" TargetMode="External" Type="http://schemas.openxmlformats.org/officeDocument/2006/relationships/hyperlink"/><Relationship Id="rId5" Target="https://www.ibm.com/docs/pt-br/rsm/7.5.0?topic=diagrams-use-case" TargetMode="External" Type="http://schemas.openxmlformats.org/officeDocument/2006/relationships/hyperlink"/><Relationship Id="rId6" Target="https://www.mestresdaweb.com.br/tecnologias/requisitos-funcionais-e-nao-funcionais-o-que-sao" TargetMode="External" Type="http://schemas.openxmlformats.org/officeDocument/2006/relationships/hyperlink"/><Relationship Id="rId7" Target="https://www.ibm.com/docs/pt-br/rsm/7.5.0?topic=uml-sequence-diagrams" TargetMode="External" Type="http://schemas.openxmlformats.org/officeDocument/2006/relationships/hyperlink"/></Relationships>
</file>

<file path=ppt/slides/_rels/slide4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s>
</file>

<file path=ppt/slides/_rels/slide5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https://www.idc.com/getdoc.jsp?containerId=prLA50352423" TargetMode="External" Type="http://schemas.openxmlformats.org/officeDocument/2006/relationships/hyperlink"/></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https://www.mckinsey.com/featured-insights/destaques/toda-empresa-e-uma-empresa-de-software-seis-principios-indispensaveis-para-o-sucesso/pt" TargetMode="External" Type="http://schemas.openxmlformats.org/officeDocument/2006/relationships/hyperlink"/></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32514" y="-1027217"/>
            <a:ext cx="3065028" cy="306502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A2CA"/>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532514" y="8249188"/>
            <a:ext cx="3065028" cy="306502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A2CA"/>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7694890" y="6118826"/>
            <a:ext cx="10593110" cy="1906760"/>
          </a:xfrm>
          <a:custGeom>
            <a:avLst/>
            <a:gdLst/>
            <a:ahLst/>
            <a:cxnLst/>
            <a:rect r="r" b="b" t="t" l="l"/>
            <a:pathLst>
              <a:path h="1906760" w="10593110">
                <a:moveTo>
                  <a:pt x="0" y="0"/>
                </a:moveTo>
                <a:lnTo>
                  <a:pt x="10593110" y="0"/>
                </a:lnTo>
                <a:lnTo>
                  <a:pt x="10593110" y="1906759"/>
                </a:lnTo>
                <a:lnTo>
                  <a:pt x="0" y="1906759"/>
                </a:lnTo>
                <a:lnTo>
                  <a:pt x="0" y="0"/>
                </a:lnTo>
                <a:close/>
              </a:path>
            </a:pathLst>
          </a:custGeom>
          <a:blipFill>
            <a:blip r:embed="rId2"/>
            <a:stretch>
              <a:fillRect l="0" t="0" r="0" b="0"/>
            </a:stretch>
          </a:blipFill>
        </p:spPr>
      </p:sp>
      <p:grpSp>
        <p:nvGrpSpPr>
          <p:cNvPr name="Group 9" id="9"/>
          <p:cNvGrpSpPr/>
          <p:nvPr/>
        </p:nvGrpSpPr>
        <p:grpSpPr>
          <a:xfrm rot="0">
            <a:off x="5286571" y="-1027217"/>
            <a:ext cx="13742403" cy="11314217"/>
            <a:chOff x="0" y="0"/>
            <a:chExt cx="3619398" cy="2979876"/>
          </a:xfrm>
        </p:grpSpPr>
        <p:sp>
          <p:nvSpPr>
            <p:cNvPr name="Freeform 10" id="10"/>
            <p:cNvSpPr/>
            <p:nvPr/>
          </p:nvSpPr>
          <p:spPr>
            <a:xfrm flipH="false" flipV="false" rot="0">
              <a:off x="0" y="0"/>
              <a:ext cx="3619398" cy="2979876"/>
            </a:xfrm>
            <a:custGeom>
              <a:avLst/>
              <a:gdLst/>
              <a:ahLst/>
              <a:cxnLst/>
              <a:rect r="r" b="b" t="t" l="l"/>
              <a:pathLst>
                <a:path h="2979876" w="3619398">
                  <a:moveTo>
                    <a:pt x="0" y="0"/>
                  </a:moveTo>
                  <a:lnTo>
                    <a:pt x="3619398" y="0"/>
                  </a:lnTo>
                  <a:lnTo>
                    <a:pt x="3619398" y="2979876"/>
                  </a:lnTo>
                  <a:lnTo>
                    <a:pt x="0" y="2979876"/>
                  </a:lnTo>
                  <a:close/>
                </a:path>
              </a:pathLst>
            </a:custGeom>
            <a:solidFill>
              <a:srgbClr val="02244E"/>
            </a:solidFill>
          </p:spPr>
        </p:sp>
        <p:sp>
          <p:nvSpPr>
            <p:cNvPr name="TextBox 11" id="11"/>
            <p:cNvSpPr txBox="true"/>
            <p:nvPr/>
          </p:nvSpPr>
          <p:spPr>
            <a:xfrm>
              <a:off x="0" y="-38100"/>
              <a:ext cx="3619398" cy="3017976"/>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false" flipV="false" rot="0">
            <a:off x="-2450949" y="2692551"/>
            <a:ext cx="4901898" cy="4901898"/>
          </a:xfrm>
          <a:custGeom>
            <a:avLst/>
            <a:gdLst/>
            <a:ahLst/>
            <a:cxnLst/>
            <a:rect r="r" b="b" t="t" l="l"/>
            <a:pathLst>
              <a:path h="4901898" w="4901898">
                <a:moveTo>
                  <a:pt x="0" y="0"/>
                </a:moveTo>
                <a:lnTo>
                  <a:pt x="4901898" y="0"/>
                </a:lnTo>
                <a:lnTo>
                  <a:pt x="4901898" y="4901898"/>
                </a:lnTo>
                <a:lnTo>
                  <a:pt x="0" y="4901898"/>
                </a:lnTo>
                <a:lnTo>
                  <a:pt x="0" y="0"/>
                </a:lnTo>
                <a:close/>
              </a:path>
            </a:pathLst>
          </a:custGeom>
          <a:blipFill>
            <a:blip r:embed="rId3"/>
            <a:stretch>
              <a:fillRect l="0" t="0" r="0" b="0"/>
            </a:stretch>
          </a:blipFill>
        </p:spPr>
      </p:sp>
      <p:sp>
        <p:nvSpPr>
          <p:cNvPr name="Freeform 13" id="13"/>
          <p:cNvSpPr/>
          <p:nvPr/>
        </p:nvSpPr>
        <p:spPr>
          <a:xfrm flipH="false" flipV="false" rot="0">
            <a:off x="9144000" y="6031359"/>
            <a:ext cx="8115300" cy="1765290"/>
          </a:xfrm>
          <a:custGeom>
            <a:avLst/>
            <a:gdLst/>
            <a:ahLst/>
            <a:cxnLst/>
            <a:rect r="r" b="b" t="t" l="l"/>
            <a:pathLst>
              <a:path h="1765290" w="8115300">
                <a:moveTo>
                  <a:pt x="0" y="0"/>
                </a:moveTo>
                <a:lnTo>
                  <a:pt x="8115300" y="0"/>
                </a:lnTo>
                <a:lnTo>
                  <a:pt x="8115300" y="1765290"/>
                </a:lnTo>
                <a:lnTo>
                  <a:pt x="0" y="1765290"/>
                </a:lnTo>
                <a:lnTo>
                  <a:pt x="0" y="0"/>
                </a:lnTo>
                <a:close/>
              </a:path>
            </a:pathLst>
          </a:custGeom>
          <a:blipFill>
            <a:blip r:embed="rId4"/>
            <a:stretch>
              <a:fillRect l="0" t="-172717" r="0" b="-216704"/>
            </a:stretch>
          </a:blipFill>
        </p:spPr>
      </p:sp>
      <p:sp>
        <p:nvSpPr>
          <p:cNvPr name="TextBox 14" id="14"/>
          <p:cNvSpPr txBox="true"/>
          <p:nvPr/>
        </p:nvSpPr>
        <p:spPr>
          <a:xfrm rot="0">
            <a:off x="8847778" y="8145955"/>
            <a:ext cx="8411522" cy="432194"/>
          </a:xfrm>
          <a:prstGeom prst="rect">
            <a:avLst/>
          </a:prstGeom>
        </p:spPr>
        <p:txBody>
          <a:bodyPr anchor="t" rtlCol="false" tIns="0" lIns="0" bIns="0" rIns="0">
            <a:spAutoFit/>
          </a:bodyPr>
          <a:lstStyle/>
          <a:p>
            <a:pPr algn="r" marL="0" indent="0" lvl="0">
              <a:lnSpc>
                <a:spcPts val="3132"/>
              </a:lnSpc>
              <a:spcBef>
                <a:spcPct val="0"/>
              </a:spcBef>
            </a:pPr>
            <a:r>
              <a:rPr lang="en-US" b="true" sz="3642">
                <a:solidFill>
                  <a:srgbClr val="FFFFFF"/>
                </a:solidFill>
                <a:latin typeface="Sarabun Bold"/>
                <a:ea typeface="Sarabun Bold"/>
                <a:cs typeface="Sarabun Bold"/>
                <a:sym typeface="Sarabun Bold"/>
              </a:rPr>
              <a:t>Uma produção de: Pixel Forge</a:t>
            </a:r>
          </a:p>
        </p:txBody>
      </p:sp>
      <p:sp>
        <p:nvSpPr>
          <p:cNvPr name="TextBox 15" id="15"/>
          <p:cNvSpPr txBox="true"/>
          <p:nvPr/>
        </p:nvSpPr>
        <p:spPr>
          <a:xfrm rot="0">
            <a:off x="6524471" y="8826069"/>
            <a:ext cx="10734829" cy="432231"/>
          </a:xfrm>
          <a:prstGeom prst="rect">
            <a:avLst/>
          </a:prstGeom>
        </p:spPr>
        <p:txBody>
          <a:bodyPr anchor="t" rtlCol="false" tIns="0" lIns="0" bIns="0" rIns="0">
            <a:spAutoFit/>
          </a:bodyPr>
          <a:lstStyle/>
          <a:p>
            <a:pPr algn="r" marL="0" indent="0" lvl="0">
              <a:lnSpc>
                <a:spcPts val="3132"/>
              </a:lnSpc>
              <a:spcBef>
                <a:spcPct val="0"/>
              </a:spcBef>
            </a:pPr>
            <a:r>
              <a:rPr lang="en-US" b="true" sz="3642">
                <a:solidFill>
                  <a:srgbClr val="FFFFFF"/>
                </a:solidFill>
                <a:latin typeface="Sarabun Bold"/>
                <a:ea typeface="Sarabun Bold"/>
                <a:cs typeface="Sarabun Bold"/>
                <a:sym typeface="Sarabun Bold"/>
              </a:rPr>
              <a:t>Fernando da Silva, Gabryella Cruz, Vitor dos Santos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02956" y="-1385709"/>
            <a:ext cx="2575912" cy="2575912"/>
          </a:xfrm>
          <a:custGeom>
            <a:avLst/>
            <a:gdLst/>
            <a:ahLst/>
            <a:cxnLst/>
            <a:rect r="r" b="b" t="t" l="l"/>
            <a:pathLst>
              <a:path h="2575912" w="2575912">
                <a:moveTo>
                  <a:pt x="0" y="0"/>
                </a:moveTo>
                <a:lnTo>
                  <a:pt x="2575911" y="0"/>
                </a:lnTo>
                <a:lnTo>
                  <a:pt x="2575911" y="2575911"/>
                </a:lnTo>
                <a:lnTo>
                  <a:pt x="0" y="25759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7259300" y="9220200"/>
            <a:ext cx="763710"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10</a:t>
            </a:r>
          </a:p>
        </p:txBody>
      </p:sp>
      <p:sp>
        <p:nvSpPr>
          <p:cNvPr name="TextBox 4" id="4"/>
          <p:cNvSpPr txBox="true"/>
          <p:nvPr/>
        </p:nvSpPr>
        <p:spPr>
          <a:xfrm rot="0">
            <a:off x="7279880" y="264116"/>
            <a:ext cx="3728240"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a:solidFill>
                  <a:srgbClr val="000000"/>
                </a:solidFill>
                <a:latin typeface="Poppins Ultra-Bold"/>
                <a:ea typeface="Poppins Ultra-Bold"/>
                <a:cs typeface="Poppins Ultra-Bold"/>
                <a:sym typeface="Poppins Ultra-Bold"/>
              </a:rPr>
              <a:t>O problema</a:t>
            </a:r>
          </a:p>
        </p:txBody>
      </p:sp>
      <p:sp>
        <p:nvSpPr>
          <p:cNvPr name="Freeform 5" id="5"/>
          <p:cNvSpPr/>
          <p:nvPr/>
        </p:nvSpPr>
        <p:spPr>
          <a:xfrm flipH="false" flipV="false" rot="0">
            <a:off x="6089153" y="1552060"/>
            <a:ext cx="6109695" cy="6510594"/>
          </a:xfrm>
          <a:custGeom>
            <a:avLst/>
            <a:gdLst/>
            <a:ahLst/>
            <a:cxnLst/>
            <a:rect r="r" b="b" t="t" l="l"/>
            <a:pathLst>
              <a:path h="6510594" w="6109695">
                <a:moveTo>
                  <a:pt x="0" y="0"/>
                </a:moveTo>
                <a:lnTo>
                  <a:pt x="6109694" y="0"/>
                </a:lnTo>
                <a:lnTo>
                  <a:pt x="6109694" y="6510594"/>
                </a:lnTo>
                <a:lnTo>
                  <a:pt x="0" y="6510594"/>
                </a:lnTo>
                <a:lnTo>
                  <a:pt x="0" y="0"/>
                </a:lnTo>
                <a:close/>
              </a:path>
            </a:pathLst>
          </a:custGeom>
          <a:blipFill>
            <a:blip r:embed="rId4"/>
            <a:stretch>
              <a:fillRect l="0" t="0" r="0" b="0"/>
            </a:stretch>
          </a:blipFill>
        </p:spPr>
      </p:sp>
      <p:sp>
        <p:nvSpPr>
          <p:cNvPr name="TextBox 6" id="6"/>
          <p:cNvSpPr txBox="true"/>
          <p:nvPr/>
        </p:nvSpPr>
        <p:spPr>
          <a:xfrm rot="0">
            <a:off x="6089153" y="8296908"/>
            <a:ext cx="6109695" cy="719911"/>
          </a:xfrm>
          <a:prstGeom prst="rect">
            <a:avLst/>
          </a:prstGeom>
        </p:spPr>
        <p:txBody>
          <a:bodyPr anchor="t" rtlCol="false" tIns="0" lIns="0" bIns="0" rIns="0">
            <a:spAutoFit/>
          </a:bodyPr>
          <a:lstStyle/>
          <a:p>
            <a:pPr algn="ctr">
              <a:lnSpc>
                <a:spcPts val="2907"/>
              </a:lnSpc>
            </a:pPr>
            <a:r>
              <a:rPr lang="en-US" sz="2076" i="true">
                <a:solidFill>
                  <a:srgbClr val="3567A1"/>
                </a:solidFill>
                <a:latin typeface="Sarabun Italics"/>
                <a:ea typeface="Sarabun Italics"/>
                <a:cs typeface="Sarabun Italics"/>
                <a:sym typeface="Sarabun Italics"/>
              </a:rPr>
              <a:t>Figura 3: Tentativa de uso de um prompt gerado pelo ChatGPT e desenvolvido na plataforma draw.io</a:t>
            </a:r>
          </a:p>
        </p:txBody>
      </p:sp>
    </p:spTree>
  </p:cSld>
  <p:clrMapOvr>
    <a:masterClrMapping/>
  </p:clrMapOvr>
  <p:transition spd="slow">
    <p:cover dir="l"/>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453671" y="1310501"/>
            <a:ext cx="7668657" cy="7668657"/>
          </a:xfrm>
          <a:custGeom>
            <a:avLst/>
            <a:gdLst/>
            <a:ahLst/>
            <a:cxnLst/>
            <a:rect r="r" b="b" t="t" l="l"/>
            <a:pathLst>
              <a:path h="7668657" w="7668657">
                <a:moveTo>
                  <a:pt x="0" y="0"/>
                </a:moveTo>
                <a:lnTo>
                  <a:pt x="7668658" y="0"/>
                </a:lnTo>
                <a:lnTo>
                  <a:pt x="7668658" y="7668657"/>
                </a:lnTo>
                <a:lnTo>
                  <a:pt x="0" y="76686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3842764"/>
            <a:ext cx="11403749" cy="3165945"/>
          </a:xfrm>
          <a:prstGeom prst="rect">
            <a:avLst/>
          </a:prstGeom>
        </p:spPr>
        <p:txBody>
          <a:bodyPr anchor="t" rtlCol="false" tIns="0" lIns="0" bIns="0" rIns="0">
            <a:spAutoFit/>
          </a:bodyPr>
          <a:lstStyle/>
          <a:p>
            <a:pPr algn="just" marL="0" indent="0" lvl="0">
              <a:lnSpc>
                <a:spcPts val="5040"/>
              </a:lnSpc>
              <a:spcBef>
                <a:spcPct val="0"/>
              </a:spcBef>
            </a:pPr>
            <a:r>
              <a:rPr lang="en-US" b="true" sz="3600">
                <a:solidFill>
                  <a:srgbClr val="000000"/>
                </a:solidFill>
                <a:latin typeface="Sarabun Bold"/>
                <a:ea typeface="Sarabun Bold"/>
                <a:cs typeface="Sarabun Bold"/>
                <a:sym typeface="Sarabun Bold"/>
              </a:rPr>
              <a:t>O sistema desenvolvido tem como principal objetivo auxiliar no gerenciamento e documentação de projetos de software, automatizando processos essenciais como a definição de requisitos, a análise de impacto de mudanças e a geração de diagramas estruturais.</a:t>
            </a:r>
          </a:p>
        </p:txBody>
      </p:sp>
      <p:sp>
        <p:nvSpPr>
          <p:cNvPr name="Freeform 4" id="4"/>
          <p:cNvSpPr/>
          <p:nvPr/>
        </p:nvSpPr>
        <p:spPr>
          <a:xfrm flipH="false" flipV="false" rot="0">
            <a:off x="802956" y="-1385709"/>
            <a:ext cx="2575912" cy="2575912"/>
          </a:xfrm>
          <a:custGeom>
            <a:avLst/>
            <a:gdLst/>
            <a:ahLst/>
            <a:cxnLst/>
            <a:rect r="r" b="b" t="t" l="l"/>
            <a:pathLst>
              <a:path h="2575912" w="2575912">
                <a:moveTo>
                  <a:pt x="0" y="0"/>
                </a:moveTo>
                <a:lnTo>
                  <a:pt x="2575911" y="0"/>
                </a:lnTo>
                <a:lnTo>
                  <a:pt x="2575911" y="2575911"/>
                </a:lnTo>
                <a:lnTo>
                  <a:pt x="0" y="2575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28700" y="2575466"/>
            <a:ext cx="5468733" cy="1145715"/>
          </a:xfrm>
          <a:custGeom>
            <a:avLst/>
            <a:gdLst/>
            <a:ahLst/>
            <a:cxnLst/>
            <a:rect r="r" b="b" t="t" l="l"/>
            <a:pathLst>
              <a:path h="1145715" w="5468733">
                <a:moveTo>
                  <a:pt x="0" y="0"/>
                </a:moveTo>
                <a:lnTo>
                  <a:pt x="5468733" y="0"/>
                </a:lnTo>
                <a:lnTo>
                  <a:pt x="5468733" y="1145714"/>
                </a:lnTo>
                <a:lnTo>
                  <a:pt x="0" y="1145714"/>
                </a:lnTo>
                <a:lnTo>
                  <a:pt x="0" y="0"/>
                </a:lnTo>
                <a:close/>
              </a:path>
            </a:pathLst>
          </a:custGeom>
          <a:blipFill>
            <a:blip r:embed="rId6"/>
            <a:stretch>
              <a:fillRect l="0" t="0" r="0" b="-408165"/>
            </a:stretch>
          </a:blipFill>
        </p:spPr>
      </p:sp>
      <p:sp>
        <p:nvSpPr>
          <p:cNvPr name="TextBox 6" id="6"/>
          <p:cNvSpPr txBox="true"/>
          <p:nvPr/>
        </p:nvSpPr>
        <p:spPr>
          <a:xfrm rot="0">
            <a:off x="17259300" y="9220200"/>
            <a:ext cx="763710"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11</a:t>
            </a:r>
          </a:p>
        </p:txBody>
      </p:sp>
    </p:spTree>
  </p:cSld>
  <p:clrMapOvr>
    <a:masterClrMapping/>
  </p:clrMapOvr>
  <p:transition spd="slow">
    <p:cover dir="l"/>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221609" y="2279315"/>
            <a:ext cx="8454512"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a:solidFill>
                  <a:srgbClr val="02244E"/>
                </a:solidFill>
                <a:latin typeface="Poppins Bold"/>
                <a:ea typeface="Poppins Bold"/>
                <a:cs typeface="Poppins Bold"/>
                <a:sym typeface="Poppins Bold"/>
              </a:rPr>
              <a:t>Principais funcionalidades</a:t>
            </a:r>
          </a:p>
        </p:txBody>
      </p:sp>
      <p:sp>
        <p:nvSpPr>
          <p:cNvPr name="TextBox 3" id="3"/>
          <p:cNvSpPr txBox="true"/>
          <p:nvPr/>
        </p:nvSpPr>
        <p:spPr>
          <a:xfrm rot="0">
            <a:off x="6221609" y="3188369"/>
            <a:ext cx="9742468" cy="4780620"/>
          </a:xfrm>
          <a:prstGeom prst="rect">
            <a:avLst/>
          </a:prstGeom>
        </p:spPr>
        <p:txBody>
          <a:bodyPr anchor="t" rtlCol="false" tIns="0" lIns="0" bIns="0" rIns="0">
            <a:spAutoFit/>
          </a:bodyPr>
          <a:lstStyle/>
          <a:p>
            <a:pPr algn="just" marL="655605" indent="-327803" lvl="1">
              <a:lnSpc>
                <a:spcPts val="4251"/>
              </a:lnSpc>
              <a:buFont typeface="Arial"/>
              <a:buChar char="•"/>
            </a:pPr>
            <a:r>
              <a:rPr lang="en-US" b="true" sz="3036">
                <a:solidFill>
                  <a:srgbClr val="000000"/>
                </a:solidFill>
                <a:latin typeface="Sarabun Bold"/>
                <a:ea typeface="Sarabun Bold"/>
                <a:cs typeface="Sarabun Bold"/>
                <a:sym typeface="Sarabun Bold"/>
              </a:rPr>
              <a:t>Refinamento de requisitos:</a:t>
            </a:r>
          </a:p>
          <a:p>
            <a:pPr algn="just" marL="1311210" indent="-437070" lvl="2">
              <a:lnSpc>
                <a:spcPts val="4251"/>
              </a:lnSpc>
              <a:buFont typeface="Arial"/>
              <a:buChar char="⚬"/>
            </a:pPr>
            <a:r>
              <a:rPr lang="en-US" b="true" sz="3036">
                <a:solidFill>
                  <a:srgbClr val="000000"/>
                </a:solidFill>
                <a:latin typeface="Sarabun Bold"/>
                <a:ea typeface="Sarabun Bold"/>
                <a:cs typeface="Sarabun Bold"/>
                <a:sym typeface="Sarabun Bold"/>
              </a:rPr>
              <a:t>O usuário pode inserir requisitos coletados em conversas com clientes e então a IA do nosso software, analisa e gera sugestões de requisitos funcionais;</a:t>
            </a:r>
          </a:p>
          <a:p>
            <a:pPr algn="just" marL="655605" indent="-327803" lvl="1">
              <a:lnSpc>
                <a:spcPts val="4251"/>
              </a:lnSpc>
              <a:buFont typeface="Arial"/>
              <a:buChar char="•"/>
            </a:pPr>
            <a:r>
              <a:rPr lang="en-US" b="true" sz="3036">
                <a:solidFill>
                  <a:srgbClr val="000000"/>
                </a:solidFill>
                <a:latin typeface="Sarabun Bold"/>
                <a:ea typeface="Sarabun Bold"/>
                <a:cs typeface="Sarabun Bold"/>
                <a:sym typeface="Sarabun Bold"/>
              </a:rPr>
              <a:t>Planejamento de projeto:</a:t>
            </a:r>
          </a:p>
          <a:p>
            <a:pPr algn="just" marL="1311210" indent="-437070" lvl="2">
              <a:lnSpc>
                <a:spcPts val="4251"/>
              </a:lnSpc>
              <a:spcBef>
                <a:spcPct val="0"/>
              </a:spcBef>
              <a:buFont typeface="Arial"/>
              <a:buChar char="⚬"/>
            </a:pPr>
            <a:r>
              <a:rPr lang="en-US" b="true" sz="3036">
                <a:solidFill>
                  <a:srgbClr val="000000"/>
                </a:solidFill>
                <a:latin typeface="Sarabun Bold"/>
                <a:ea typeface="Sarabun Bold"/>
                <a:cs typeface="Sarabun Bold"/>
                <a:sym typeface="Sarabun Bold"/>
              </a:rPr>
              <a:t>Através da inserção de requisitos a inteligência artificial gera, e permite ajustar diagramas de caso de uso;</a:t>
            </a:r>
          </a:p>
        </p:txBody>
      </p:sp>
      <p:sp>
        <p:nvSpPr>
          <p:cNvPr name="Freeform 4" id="4"/>
          <p:cNvSpPr/>
          <p:nvPr/>
        </p:nvSpPr>
        <p:spPr>
          <a:xfrm flipH="false" flipV="false" rot="0">
            <a:off x="14676121" y="-1385709"/>
            <a:ext cx="2575912" cy="2575912"/>
          </a:xfrm>
          <a:custGeom>
            <a:avLst/>
            <a:gdLst/>
            <a:ahLst/>
            <a:cxnLst/>
            <a:rect r="r" b="b" t="t" l="l"/>
            <a:pathLst>
              <a:path h="2575912" w="2575912">
                <a:moveTo>
                  <a:pt x="0" y="0"/>
                </a:moveTo>
                <a:lnTo>
                  <a:pt x="2575912" y="0"/>
                </a:lnTo>
                <a:lnTo>
                  <a:pt x="2575912" y="2575911"/>
                </a:lnTo>
                <a:lnTo>
                  <a:pt x="0" y="25759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7252033" y="8941058"/>
            <a:ext cx="836154" cy="1478959"/>
          </a:xfrm>
          <a:prstGeom prst="rect">
            <a:avLst/>
          </a:prstGeom>
        </p:spPr>
        <p:txBody>
          <a:bodyPr anchor="t" rtlCol="false" tIns="0" lIns="0" bIns="0" rIns="0">
            <a:spAutoFit/>
          </a:bodyPr>
          <a:lstStyle/>
          <a:p>
            <a:pPr algn="l">
              <a:lnSpc>
                <a:spcPts val="5625"/>
              </a:lnSpc>
            </a:pPr>
            <a:r>
              <a:rPr lang="en-US" sz="4767" spc="19" b="true">
                <a:solidFill>
                  <a:srgbClr val="000000"/>
                </a:solidFill>
                <a:latin typeface="Poppins Heavy"/>
                <a:ea typeface="Poppins Heavy"/>
                <a:cs typeface="Poppins Heavy"/>
                <a:sym typeface="Poppins Heavy"/>
              </a:rPr>
              <a:t>12</a:t>
            </a:r>
          </a:p>
          <a:p>
            <a:pPr algn="l">
              <a:lnSpc>
                <a:spcPts val="5625"/>
              </a:lnSpc>
              <a:spcBef>
                <a:spcPct val="0"/>
              </a:spcBef>
            </a:pPr>
          </a:p>
        </p:txBody>
      </p:sp>
      <p:sp>
        <p:nvSpPr>
          <p:cNvPr name="Freeform 6" id="6"/>
          <p:cNvSpPr/>
          <p:nvPr/>
        </p:nvSpPr>
        <p:spPr>
          <a:xfrm flipH="false" flipV="false" rot="0">
            <a:off x="-3834329" y="1310501"/>
            <a:ext cx="7668657" cy="7668657"/>
          </a:xfrm>
          <a:custGeom>
            <a:avLst/>
            <a:gdLst/>
            <a:ahLst/>
            <a:cxnLst/>
            <a:rect r="r" b="b" t="t" l="l"/>
            <a:pathLst>
              <a:path h="7668657" w="7668657">
                <a:moveTo>
                  <a:pt x="0" y="0"/>
                </a:moveTo>
                <a:lnTo>
                  <a:pt x="7668658" y="0"/>
                </a:lnTo>
                <a:lnTo>
                  <a:pt x="7668658" y="7668657"/>
                </a:lnTo>
                <a:lnTo>
                  <a:pt x="0" y="766865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slow">
    <p:fade/>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13</a:t>
            </a:r>
          </a:p>
        </p:txBody>
      </p:sp>
      <p:sp>
        <p:nvSpPr>
          <p:cNvPr name="Freeform 3" id="3"/>
          <p:cNvSpPr/>
          <p:nvPr/>
        </p:nvSpPr>
        <p:spPr>
          <a:xfrm flipH="false" flipV="false" rot="0">
            <a:off x="14453671" y="1310501"/>
            <a:ext cx="7668657" cy="7668657"/>
          </a:xfrm>
          <a:custGeom>
            <a:avLst/>
            <a:gdLst/>
            <a:ahLst/>
            <a:cxnLst/>
            <a:rect r="r" b="b" t="t" l="l"/>
            <a:pathLst>
              <a:path h="7668657" w="7668657">
                <a:moveTo>
                  <a:pt x="0" y="0"/>
                </a:moveTo>
                <a:lnTo>
                  <a:pt x="7668658" y="0"/>
                </a:lnTo>
                <a:lnTo>
                  <a:pt x="7668658" y="7668657"/>
                </a:lnTo>
                <a:lnTo>
                  <a:pt x="0" y="76686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028700" y="2012582"/>
            <a:ext cx="8454512"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a:solidFill>
                  <a:srgbClr val="02244E"/>
                </a:solidFill>
                <a:latin typeface="Poppins Bold"/>
                <a:ea typeface="Poppins Bold"/>
                <a:cs typeface="Poppins Bold"/>
                <a:sym typeface="Poppins Bold"/>
              </a:rPr>
              <a:t>Principais funcionalidades</a:t>
            </a:r>
          </a:p>
        </p:txBody>
      </p:sp>
      <p:sp>
        <p:nvSpPr>
          <p:cNvPr name="TextBox 5" id="5"/>
          <p:cNvSpPr txBox="true"/>
          <p:nvPr/>
        </p:nvSpPr>
        <p:spPr>
          <a:xfrm rot="0">
            <a:off x="1028700" y="2921636"/>
            <a:ext cx="9742468" cy="5314020"/>
          </a:xfrm>
          <a:prstGeom prst="rect">
            <a:avLst/>
          </a:prstGeom>
        </p:spPr>
        <p:txBody>
          <a:bodyPr anchor="t" rtlCol="false" tIns="0" lIns="0" bIns="0" rIns="0">
            <a:spAutoFit/>
          </a:bodyPr>
          <a:lstStyle/>
          <a:p>
            <a:pPr algn="just" marL="655605" indent="-327803" lvl="1">
              <a:lnSpc>
                <a:spcPts val="4251"/>
              </a:lnSpc>
              <a:buFont typeface="Arial"/>
              <a:buChar char="•"/>
            </a:pPr>
            <a:r>
              <a:rPr lang="en-US" b="true" sz="3036">
                <a:solidFill>
                  <a:srgbClr val="000000"/>
                </a:solidFill>
                <a:latin typeface="Sarabun Bold"/>
                <a:ea typeface="Sarabun Bold"/>
                <a:cs typeface="Sarabun Bold"/>
                <a:sym typeface="Sarabun Bold"/>
              </a:rPr>
              <a:t>Análise de impactos:</a:t>
            </a:r>
          </a:p>
          <a:p>
            <a:pPr algn="just" marL="1311210" indent="-437070" lvl="2">
              <a:lnSpc>
                <a:spcPts val="4251"/>
              </a:lnSpc>
              <a:buFont typeface="Arial"/>
              <a:buChar char="⚬"/>
            </a:pPr>
            <a:r>
              <a:rPr lang="en-US" b="true" sz="3036">
                <a:solidFill>
                  <a:srgbClr val="000000"/>
                </a:solidFill>
                <a:latin typeface="Sarabun Bold"/>
                <a:ea typeface="Sarabun Bold"/>
                <a:cs typeface="Sarabun Bold"/>
                <a:sym typeface="Sarabun Bold"/>
              </a:rPr>
              <a:t>É uma ferramenta que o desenvolvedor insere os casos de usos presentes no software e em seguida pode adicionar ou retirar casos de usos, o trabalho da nossa IA é gerar um relatório dos impactos dessas mudanças;</a:t>
            </a:r>
          </a:p>
          <a:p>
            <a:pPr algn="just" marL="655605" indent="-327803" lvl="1">
              <a:lnSpc>
                <a:spcPts val="4251"/>
              </a:lnSpc>
              <a:buFont typeface="Arial"/>
              <a:buChar char="•"/>
            </a:pPr>
            <a:r>
              <a:rPr lang="en-US" b="true" sz="3036">
                <a:solidFill>
                  <a:srgbClr val="000000"/>
                </a:solidFill>
                <a:latin typeface="Sarabun Bold"/>
                <a:ea typeface="Sarabun Bold"/>
                <a:cs typeface="Sarabun Bold"/>
                <a:sym typeface="Sarabun Bold"/>
              </a:rPr>
              <a:t>Exportação de documentos</a:t>
            </a:r>
            <a:r>
              <a:rPr lang="en-US" b="true" sz="3036">
                <a:solidFill>
                  <a:srgbClr val="000000"/>
                </a:solidFill>
                <a:latin typeface="Sarabun Bold"/>
                <a:ea typeface="Sarabun Bold"/>
                <a:cs typeface="Sarabun Bold"/>
                <a:sym typeface="Sarabun Bold"/>
              </a:rPr>
              <a:t>:</a:t>
            </a:r>
          </a:p>
          <a:p>
            <a:pPr algn="just" marL="1311210" indent="-437070" lvl="2">
              <a:lnSpc>
                <a:spcPts val="4251"/>
              </a:lnSpc>
              <a:spcBef>
                <a:spcPct val="0"/>
              </a:spcBef>
              <a:buFont typeface="Arial"/>
              <a:buChar char="⚬"/>
            </a:pPr>
            <a:r>
              <a:rPr lang="en-US" b="true" sz="3036">
                <a:solidFill>
                  <a:srgbClr val="000000"/>
                </a:solidFill>
                <a:latin typeface="Sarabun Bold"/>
                <a:ea typeface="Sarabun Bold"/>
                <a:cs typeface="Sarabun Bold"/>
                <a:sym typeface="Sarabun Bold"/>
              </a:rPr>
              <a:t>Nosso software oferece suporte para que o usuário possa exportar o que está sendo gerado como PDF, Docx (Word) e XML.</a:t>
            </a:r>
          </a:p>
        </p:txBody>
      </p:sp>
      <p:sp>
        <p:nvSpPr>
          <p:cNvPr name="Freeform 6" id="6"/>
          <p:cNvSpPr/>
          <p:nvPr/>
        </p:nvSpPr>
        <p:spPr>
          <a:xfrm flipH="false" flipV="false" rot="0">
            <a:off x="802956" y="-1385709"/>
            <a:ext cx="2575912" cy="2575912"/>
          </a:xfrm>
          <a:custGeom>
            <a:avLst/>
            <a:gdLst/>
            <a:ahLst/>
            <a:cxnLst/>
            <a:rect r="r" b="b" t="t" l="l"/>
            <a:pathLst>
              <a:path h="2575912" w="2575912">
                <a:moveTo>
                  <a:pt x="0" y="0"/>
                </a:moveTo>
                <a:lnTo>
                  <a:pt x="2575911" y="0"/>
                </a:lnTo>
                <a:lnTo>
                  <a:pt x="2575911" y="2575911"/>
                </a:lnTo>
                <a:lnTo>
                  <a:pt x="0" y="2575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slow">
    <p:fade/>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14</a:t>
            </a:r>
          </a:p>
        </p:txBody>
      </p:sp>
      <p:sp>
        <p:nvSpPr>
          <p:cNvPr name="Freeform 3" id="3"/>
          <p:cNvSpPr/>
          <p:nvPr/>
        </p:nvSpPr>
        <p:spPr>
          <a:xfrm flipH="false" flipV="false" rot="0">
            <a:off x="-3834329" y="1309171"/>
            <a:ext cx="7668657" cy="7668657"/>
          </a:xfrm>
          <a:custGeom>
            <a:avLst/>
            <a:gdLst/>
            <a:ahLst/>
            <a:cxnLst/>
            <a:rect r="r" b="b" t="t" l="l"/>
            <a:pathLst>
              <a:path h="7668657" w="7668657">
                <a:moveTo>
                  <a:pt x="0" y="0"/>
                </a:moveTo>
                <a:lnTo>
                  <a:pt x="7668658" y="0"/>
                </a:lnTo>
                <a:lnTo>
                  <a:pt x="7668658" y="7668658"/>
                </a:lnTo>
                <a:lnTo>
                  <a:pt x="0" y="76686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4683388" y="-1266740"/>
            <a:ext cx="2575912" cy="2575912"/>
          </a:xfrm>
          <a:custGeom>
            <a:avLst/>
            <a:gdLst/>
            <a:ahLst/>
            <a:cxnLst/>
            <a:rect r="r" b="b" t="t" l="l"/>
            <a:pathLst>
              <a:path h="2575912" w="2575912">
                <a:moveTo>
                  <a:pt x="0" y="0"/>
                </a:moveTo>
                <a:lnTo>
                  <a:pt x="2575912" y="0"/>
                </a:lnTo>
                <a:lnTo>
                  <a:pt x="2575912" y="2575911"/>
                </a:lnTo>
                <a:lnTo>
                  <a:pt x="0" y="2575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6228876" y="1313193"/>
            <a:ext cx="8454512"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a:solidFill>
                  <a:srgbClr val="02244E"/>
                </a:solidFill>
                <a:latin typeface="Poppins Bold"/>
                <a:ea typeface="Poppins Bold"/>
                <a:cs typeface="Poppins Bold"/>
                <a:sym typeface="Poppins Bold"/>
              </a:rPr>
              <a:t>Atributos de qualidade</a:t>
            </a:r>
          </a:p>
        </p:txBody>
      </p:sp>
      <p:sp>
        <p:nvSpPr>
          <p:cNvPr name="TextBox 6" id="6"/>
          <p:cNvSpPr txBox="true"/>
          <p:nvPr/>
        </p:nvSpPr>
        <p:spPr>
          <a:xfrm rot="0">
            <a:off x="6228876" y="2020627"/>
            <a:ext cx="9742468" cy="6915080"/>
          </a:xfrm>
          <a:prstGeom prst="rect">
            <a:avLst/>
          </a:prstGeom>
        </p:spPr>
        <p:txBody>
          <a:bodyPr anchor="t" rtlCol="false" tIns="0" lIns="0" bIns="0" rIns="0">
            <a:spAutoFit/>
          </a:bodyPr>
          <a:lstStyle/>
          <a:p>
            <a:pPr algn="just" marL="655605" indent="-327803" lvl="1">
              <a:lnSpc>
                <a:spcPts val="4251"/>
              </a:lnSpc>
              <a:buFont typeface="Arial"/>
              <a:buChar char="•"/>
            </a:pPr>
            <a:r>
              <a:rPr lang="en-US" b="true" sz="3036">
                <a:solidFill>
                  <a:srgbClr val="000000"/>
                </a:solidFill>
                <a:latin typeface="Sarabun Bold"/>
                <a:ea typeface="Sarabun Bold"/>
                <a:cs typeface="Sarabun Bold"/>
                <a:sym typeface="Sarabun Bold"/>
              </a:rPr>
              <a:t>Interface intuitiva:</a:t>
            </a:r>
          </a:p>
          <a:p>
            <a:pPr algn="just" marL="1311210" indent="-437070" lvl="2">
              <a:lnSpc>
                <a:spcPts val="4251"/>
              </a:lnSpc>
              <a:buFont typeface="Arial"/>
              <a:buChar char="⚬"/>
            </a:pPr>
            <a:r>
              <a:rPr lang="en-US" b="true" sz="3036">
                <a:solidFill>
                  <a:srgbClr val="000000"/>
                </a:solidFill>
                <a:latin typeface="Sarabun Bold"/>
                <a:ea typeface="Sarabun Bold"/>
                <a:cs typeface="Sarabun Bold"/>
                <a:sym typeface="Sarabun Bold"/>
              </a:rPr>
              <a:t>Possui uma interface simples e de fácil entendimento;</a:t>
            </a:r>
          </a:p>
          <a:p>
            <a:pPr algn="just" marL="655605" indent="-327803" lvl="1">
              <a:lnSpc>
                <a:spcPts val="4251"/>
              </a:lnSpc>
              <a:buFont typeface="Arial"/>
              <a:buChar char="•"/>
            </a:pPr>
            <a:r>
              <a:rPr lang="en-US" b="true" sz="3036">
                <a:solidFill>
                  <a:srgbClr val="000000"/>
                </a:solidFill>
                <a:latin typeface="Sarabun Bold"/>
                <a:ea typeface="Sarabun Bold"/>
                <a:cs typeface="Sarabun Bold"/>
                <a:sym typeface="Sarabun Bold"/>
              </a:rPr>
              <a:t>Segurança e proteção de dados</a:t>
            </a:r>
            <a:r>
              <a:rPr lang="en-US" b="true" sz="3036">
                <a:solidFill>
                  <a:srgbClr val="000000"/>
                </a:solidFill>
                <a:latin typeface="Sarabun Bold"/>
                <a:ea typeface="Sarabun Bold"/>
                <a:cs typeface="Sarabun Bold"/>
                <a:sym typeface="Sarabun Bold"/>
              </a:rPr>
              <a:t>:</a:t>
            </a:r>
          </a:p>
          <a:p>
            <a:pPr algn="just" marL="1311210" indent="-437070" lvl="2">
              <a:lnSpc>
                <a:spcPts val="4251"/>
              </a:lnSpc>
              <a:buFont typeface="Arial"/>
              <a:buChar char="⚬"/>
            </a:pPr>
            <a:r>
              <a:rPr lang="en-US" b="true" sz="3036">
                <a:solidFill>
                  <a:srgbClr val="000000"/>
                </a:solidFill>
                <a:latin typeface="Sarabun Bold"/>
                <a:ea typeface="Sarabun Bold"/>
                <a:cs typeface="Sarabun Bold"/>
                <a:sym typeface="Sarabun Bold"/>
              </a:rPr>
              <a:t>Possui um cuidado especial com os dados sensíveis do usuário;</a:t>
            </a:r>
          </a:p>
          <a:p>
            <a:pPr algn="just" marL="655605" indent="-327803" lvl="1">
              <a:lnSpc>
                <a:spcPts val="4251"/>
              </a:lnSpc>
              <a:buFont typeface="Arial"/>
              <a:buChar char="•"/>
            </a:pPr>
            <a:r>
              <a:rPr lang="en-US" b="true" sz="3036">
                <a:solidFill>
                  <a:srgbClr val="000000"/>
                </a:solidFill>
                <a:latin typeface="Sarabun Bold"/>
                <a:ea typeface="Sarabun Bold"/>
                <a:cs typeface="Sarabun Bold"/>
                <a:sym typeface="Sarabun Bold"/>
              </a:rPr>
              <a:t>Alto desempenho:</a:t>
            </a:r>
          </a:p>
          <a:p>
            <a:pPr algn="just" marL="1311210" indent="-437070" lvl="2">
              <a:lnSpc>
                <a:spcPts val="4251"/>
              </a:lnSpc>
              <a:buFont typeface="Arial"/>
              <a:buChar char="⚬"/>
            </a:pPr>
            <a:r>
              <a:rPr lang="en-US" b="true" sz="3036">
                <a:solidFill>
                  <a:srgbClr val="000000"/>
                </a:solidFill>
                <a:latin typeface="Sarabun Bold"/>
                <a:ea typeface="Sarabun Bold"/>
                <a:cs typeface="Sarabun Bold"/>
                <a:sym typeface="Sarabun Bold"/>
              </a:rPr>
              <a:t>Responde rapidamente às ações do usuário, proporcionando uma experiência fluida e satisfatória;</a:t>
            </a:r>
          </a:p>
          <a:p>
            <a:pPr algn="just" marL="655605" indent="-327803" lvl="1">
              <a:lnSpc>
                <a:spcPts val="4251"/>
              </a:lnSpc>
              <a:buFont typeface="Arial"/>
              <a:buChar char="•"/>
            </a:pPr>
            <a:r>
              <a:rPr lang="en-US" b="true" sz="3036">
                <a:solidFill>
                  <a:srgbClr val="000000"/>
                </a:solidFill>
                <a:latin typeface="Sarabun Bold"/>
                <a:ea typeface="Sarabun Bold"/>
                <a:cs typeface="Sarabun Bold"/>
                <a:sym typeface="Sarabun Bold"/>
              </a:rPr>
              <a:t>Manutenibilidade:</a:t>
            </a:r>
          </a:p>
          <a:p>
            <a:pPr algn="just" marL="1311210" indent="-437070" lvl="2">
              <a:lnSpc>
                <a:spcPts val="4251"/>
              </a:lnSpc>
              <a:spcBef>
                <a:spcPct val="0"/>
              </a:spcBef>
              <a:buFont typeface="Arial"/>
              <a:buChar char="⚬"/>
            </a:pPr>
            <a:r>
              <a:rPr lang="en-US" b="true" sz="3036">
                <a:solidFill>
                  <a:srgbClr val="000000"/>
                </a:solidFill>
                <a:latin typeface="Sarabun Bold"/>
                <a:ea typeface="Sarabun Bold"/>
                <a:cs typeface="Sarabun Bold"/>
                <a:sym typeface="Sarabun Bold"/>
              </a:rPr>
              <a:t>Possuir um código que facilite manutenções futuras.</a:t>
            </a:r>
            <a:r>
              <a:rPr lang="en-US" b="true" sz="3036">
                <a:solidFill>
                  <a:srgbClr val="000000"/>
                </a:solidFill>
                <a:latin typeface="Sarabun Bold"/>
                <a:ea typeface="Sarabun Bold"/>
                <a:cs typeface="Sarabun Bold"/>
                <a:sym typeface="Sarabun Bold"/>
              </a:rPr>
              <a:t> </a:t>
            </a:r>
          </a:p>
        </p:txBody>
      </p:sp>
    </p:spTree>
  </p:cSld>
  <p:clrMapOvr>
    <a:masterClrMapping/>
  </p:clrMapOvr>
  <p:transition spd="slow">
    <p:fade/>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9256" y="-259256"/>
            <a:ext cx="2575912" cy="2575912"/>
          </a:xfrm>
          <a:custGeom>
            <a:avLst/>
            <a:gdLst/>
            <a:ahLst/>
            <a:cxnLst/>
            <a:rect r="r" b="b" t="t" l="l"/>
            <a:pathLst>
              <a:path h="2575912" w="2575912">
                <a:moveTo>
                  <a:pt x="0" y="0"/>
                </a:moveTo>
                <a:lnTo>
                  <a:pt x="2575912" y="0"/>
                </a:lnTo>
                <a:lnTo>
                  <a:pt x="2575912" y="2575912"/>
                </a:lnTo>
                <a:lnTo>
                  <a:pt x="0" y="25759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425944" y="4217315"/>
            <a:ext cx="9436112" cy="1776170"/>
          </a:xfrm>
          <a:prstGeom prst="rect">
            <a:avLst/>
          </a:prstGeom>
        </p:spPr>
        <p:txBody>
          <a:bodyPr anchor="t" rtlCol="false" tIns="0" lIns="0" bIns="0" rIns="0">
            <a:spAutoFit/>
          </a:bodyPr>
          <a:lstStyle/>
          <a:p>
            <a:pPr algn="ctr" marL="0" indent="0" lvl="0">
              <a:lnSpc>
                <a:spcPts val="13163"/>
              </a:lnSpc>
              <a:spcBef>
                <a:spcPct val="0"/>
              </a:spcBef>
            </a:pPr>
            <a:r>
              <a:rPr lang="en-US" b="true" sz="11155" spc="44">
                <a:solidFill>
                  <a:srgbClr val="3567A1"/>
                </a:solidFill>
                <a:latin typeface="Poppins Heavy"/>
                <a:ea typeface="Poppins Heavy"/>
                <a:cs typeface="Poppins Heavy"/>
                <a:sym typeface="Poppins Heavy"/>
              </a:rPr>
              <a:t>Precificação</a:t>
            </a:r>
          </a:p>
        </p:txBody>
      </p:sp>
      <p:sp>
        <p:nvSpPr>
          <p:cNvPr name="Freeform 4" id="4"/>
          <p:cNvSpPr/>
          <p:nvPr/>
        </p:nvSpPr>
        <p:spPr>
          <a:xfrm flipH="false" flipV="false" rot="0">
            <a:off x="15971344" y="-259256"/>
            <a:ext cx="2575912" cy="2575912"/>
          </a:xfrm>
          <a:custGeom>
            <a:avLst/>
            <a:gdLst/>
            <a:ahLst/>
            <a:cxnLst/>
            <a:rect r="r" b="b" t="t" l="l"/>
            <a:pathLst>
              <a:path h="2575912" w="2575912">
                <a:moveTo>
                  <a:pt x="0" y="0"/>
                </a:moveTo>
                <a:lnTo>
                  <a:pt x="2575912" y="0"/>
                </a:lnTo>
                <a:lnTo>
                  <a:pt x="2575912" y="2575912"/>
                </a:lnTo>
                <a:lnTo>
                  <a:pt x="0" y="25759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259256" y="7970344"/>
            <a:ext cx="2575912" cy="2575912"/>
          </a:xfrm>
          <a:custGeom>
            <a:avLst/>
            <a:gdLst/>
            <a:ahLst/>
            <a:cxnLst/>
            <a:rect r="r" b="b" t="t" l="l"/>
            <a:pathLst>
              <a:path h="2575912" w="2575912">
                <a:moveTo>
                  <a:pt x="0" y="0"/>
                </a:moveTo>
                <a:lnTo>
                  <a:pt x="2575912" y="0"/>
                </a:lnTo>
                <a:lnTo>
                  <a:pt x="2575912" y="2575912"/>
                </a:lnTo>
                <a:lnTo>
                  <a:pt x="0" y="25759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15</a:t>
            </a:r>
          </a:p>
        </p:txBody>
      </p:sp>
    </p:spTree>
  </p:cSld>
  <p:clrMapOvr>
    <a:masterClrMapping/>
  </p:clrMapOvr>
  <p:transition spd="slow">
    <p:cover dir="l"/>
  </p:transition>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359220" y="2482397"/>
          <a:ext cx="13569560" cy="6413681"/>
        </p:xfrm>
        <a:graphic>
          <a:graphicData uri="http://schemas.openxmlformats.org/drawingml/2006/table">
            <a:tbl>
              <a:tblPr/>
              <a:tblGrid>
                <a:gridCol w="6784780"/>
                <a:gridCol w="6784780"/>
              </a:tblGrid>
              <a:tr h="1268190">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Função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Salário mensal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r>
              <a:tr h="1715164">
                <a:tc>
                  <a:txBody>
                    <a:bodyPr anchor="t" rtlCol="false"/>
                    <a:lstStyle/>
                    <a:p>
                      <a:pPr algn="ctr">
                        <a:lnSpc>
                          <a:spcPts val="4200"/>
                        </a:lnSpc>
                        <a:defRPr/>
                      </a:pPr>
                      <a:r>
                        <a:rPr lang="en-US" sz="3000">
                          <a:solidFill>
                            <a:srgbClr val="000000"/>
                          </a:solidFill>
                          <a:latin typeface="Poppins"/>
                          <a:ea typeface="Poppins"/>
                          <a:cs typeface="Poppins"/>
                          <a:sym typeface="Poppins"/>
                        </a:rPr>
                        <a:t>Gerente de projetos e analista de requisitos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R$ 15.000,00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15164">
                <a:tc>
                  <a:txBody>
                    <a:bodyPr anchor="t" rtlCol="false"/>
                    <a:lstStyle/>
                    <a:p>
                      <a:pPr algn="ctr">
                        <a:lnSpc>
                          <a:spcPts val="4200"/>
                        </a:lnSpc>
                        <a:defRPr/>
                      </a:pPr>
                      <a:r>
                        <a:rPr lang="en-US" sz="3000">
                          <a:solidFill>
                            <a:srgbClr val="000000"/>
                          </a:solidFill>
                          <a:latin typeface="Poppins"/>
                          <a:ea typeface="Poppins"/>
                          <a:cs typeface="Poppins"/>
                          <a:sym typeface="Poppins"/>
                        </a:rPr>
                        <a:t> Desenvolvedor backend e infraestrutura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R$ 10.000,00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15164">
                <a:tc>
                  <a:txBody>
                    <a:bodyPr anchor="t" rtlCol="false"/>
                    <a:lstStyle/>
                    <a:p>
                      <a:pPr algn="ctr">
                        <a:lnSpc>
                          <a:spcPts val="4200"/>
                        </a:lnSpc>
                        <a:defRPr/>
                      </a:pPr>
                      <a:r>
                        <a:rPr lang="en-US" sz="3000">
                          <a:solidFill>
                            <a:srgbClr val="000000"/>
                          </a:solidFill>
                          <a:latin typeface="Poppins"/>
                          <a:ea typeface="Poppins"/>
                          <a:cs typeface="Poppins"/>
                          <a:sym typeface="Poppins"/>
                        </a:rPr>
                        <a:t>Desenvolvedor frontend e UX/UI designer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R$ 8.000,00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5207970" y="450712"/>
            <a:ext cx="7775690" cy="1108351"/>
          </a:xfrm>
          <a:prstGeom prst="rect">
            <a:avLst/>
          </a:prstGeom>
        </p:spPr>
        <p:txBody>
          <a:bodyPr anchor="t" rtlCol="false" tIns="0" lIns="0" bIns="0" rIns="0">
            <a:spAutoFit/>
          </a:bodyPr>
          <a:lstStyle/>
          <a:p>
            <a:pPr algn="ctr" marL="0" indent="0" lvl="0">
              <a:lnSpc>
                <a:spcPts val="8213"/>
              </a:lnSpc>
              <a:spcBef>
                <a:spcPct val="0"/>
              </a:spcBef>
            </a:pPr>
            <a:r>
              <a:rPr lang="en-US" b="true" sz="6960" spc="27">
                <a:solidFill>
                  <a:srgbClr val="3567A1"/>
                </a:solidFill>
                <a:latin typeface="Poppins Heavy"/>
                <a:ea typeface="Poppins Heavy"/>
                <a:cs typeface="Poppins Heavy"/>
                <a:sym typeface="Poppins Heavy"/>
              </a:rPr>
              <a:t>Precificação</a:t>
            </a:r>
          </a:p>
        </p:txBody>
      </p:sp>
      <p:sp>
        <p:nvSpPr>
          <p:cNvPr name="TextBox 4" id="4"/>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16</a:t>
            </a:r>
          </a:p>
        </p:txBody>
      </p:sp>
      <p:sp>
        <p:nvSpPr>
          <p:cNvPr name="TextBox 5" id="5"/>
          <p:cNvSpPr txBox="true"/>
          <p:nvPr/>
        </p:nvSpPr>
        <p:spPr>
          <a:xfrm rot="0">
            <a:off x="8241122" y="1540013"/>
            <a:ext cx="1805756" cy="474312"/>
          </a:xfrm>
          <a:prstGeom prst="rect">
            <a:avLst/>
          </a:prstGeom>
        </p:spPr>
        <p:txBody>
          <a:bodyPr anchor="t" rtlCol="false" tIns="0" lIns="0" bIns="0" rIns="0">
            <a:spAutoFit/>
          </a:bodyPr>
          <a:lstStyle/>
          <a:p>
            <a:pPr algn="ctr" marL="0" indent="0" lvl="0">
              <a:lnSpc>
                <a:spcPts val="3540"/>
              </a:lnSpc>
              <a:spcBef>
                <a:spcPct val="0"/>
              </a:spcBef>
            </a:pPr>
            <a:r>
              <a:rPr lang="en-US" b="true" sz="3000" spc="12">
                <a:solidFill>
                  <a:srgbClr val="3567A1"/>
                </a:solidFill>
                <a:latin typeface="Poppins Heavy"/>
                <a:ea typeface="Poppins Heavy"/>
                <a:cs typeface="Poppins Heavy"/>
                <a:sym typeface="Poppins Heavy"/>
              </a:rPr>
              <a:t>A equipe</a:t>
            </a:r>
          </a:p>
        </p:txBody>
      </p:sp>
    </p:spTree>
  </p:cSld>
  <p:clrMapOvr>
    <a:masterClrMapping/>
  </p:clrMapOvr>
  <p:transition spd="slow">
    <p:cover dir="l"/>
  </p:transition>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311035" y="2140973"/>
          <a:ext cx="13569560" cy="7674337"/>
        </p:xfrm>
        <a:graphic>
          <a:graphicData uri="http://schemas.openxmlformats.org/drawingml/2006/table">
            <a:tbl>
              <a:tblPr/>
              <a:tblGrid>
                <a:gridCol w="6784780"/>
                <a:gridCol w="6784780"/>
              </a:tblGrid>
              <a:tr h="1266946">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Função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Valor para 6 meses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r>
              <a:tr h="1713482">
                <a:tc>
                  <a:txBody>
                    <a:bodyPr anchor="t" rtlCol="false"/>
                    <a:lstStyle/>
                    <a:p>
                      <a:pPr algn="ctr">
                        <a:lnSpc>
                          <a:spcPts val="4200"/>
                        </a:lnSpc>
                        <a:defRPr/>
                      </a:pPr>
                      <a:r>
                        <a:rPr lang="en-US" sz="3000">
                          <a:solidFill>
                            <a:srgbClr val="000000"/>
                          </a:solidFill>
                          <a:latin typeface="Poppins"/>
                          <a:ea typeface="Poppins"/>
                          <a:cs typeface="Poppins"/>
                          <a:sym typeface="Poppins"/>
                        </a:rPr>
                        <a:t>Gerente de projetos e analista de requisitos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R$ 90.000,00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13482">
                <a:tc>
                  <a:txBody>
                    <a:bodyPr anchor="t" rtlCol="false"/>
                    <a:lstStyle/>
                    <a:p>
                      <a:pPr algn="ctr">
                        <a:lnSpc>
                          <a:spcPts val="4200"/>
                        </a:lnSpc>
                        <a:defRPr/>
                      </a:pPr>
                      <a:r>
                        <a:rPr lang="en-US" sz="3000">
                          <a:solidFill>
                            <a:srgbClr val="000000"/>
                          </a:solidFill>
                          <a:latin typeface="Poppins"/>
                          <a:ea typeface="Poppins"/>
                          <a:cs typeface="Poppins"/>
                          <a:sym typeface="Poppins"/>
                        </a:rPr>
                        <a:t> Desenvolvedor backend e infraestrutura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R$ 60.000,00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13482">
                <a:tc>
                  <a:txBody>
                    <a:bodyPr anchor="t" rtlCol="false"/>
                    <a:lstStyle/>
                    <a:p>
                      <a:pPr algn="ctr">
                        <a:lnSpc>
                          <a:spcPts val="4200"/>
                        </a:lnSpc>
                        <a:defRPr/>
                      </a:pPr>
                      <a:r>
                        <a:rPr lang="en-US" sz="3000">
                          <a:solidFill>
                            <a:srgbClr val="000000"/>
                          </a:solidFill>
                          <a:latin typeface="Poppins"/>
                          <a:ea typeface="Poppins"/>
                          <a:cs typeface="Poppins"/>
                          <a:sym typeface="Poppins"/>
                        </a:rPr>
                        <a:t>Desenvolvedor frontend e UX/UI designer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R$ 48.000,00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266946">
                <a:tc>
                  <a:txBody>
                    <a:bodyPr anchor="t" rtlCol="false"/>
                    <a:lstStyle/>
                    <a:p>
                      <a:pPr algn="ctr">
                        <a:lnSpc>
                          <a:spcPts val="4200"/>
                        </a:lnSpc>
                        <a:defRPr/>
                      </a:pPr>
                      <a:r>
                        <a:rPr lang="en-US" sz="3000">
                          <a:solidFill>
                            <a:srgbClr val="FFFFFF"/>
                          </a:solidFill>
                          <a:latin typeface="Poppins"/>
                          <a:ea typeface="Poppins"/>
                          <a:cs typeface="Poppins"/>
                          <a:sym typeface="Poppins"/>
                        </a:rPr>
                        <a:t>Valor total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a:solidFill>
                            <a:srgbClr val="000000"/>
                          </a:solidFill>
                          <a:latin typeface="Poppins"/>
                          <a:ea typeface="Poppins"/>
                          <a:cs typeface="Poppins"/>
                          <a:sym typeface="Poppins"/>
                        </a:rPr>
                        <a:t>R$ 198.000,00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5207970" y="450712"/>
            <a:ext cx="7775690" cy="1108351"/>
          </a:xfrm>
          <a:prstGeom prst="rect">
            <a:avLst/>
          </a:prstGeom>
        </p:spPr>
        <p:txBody>
          <a:bodyPr anchor="t" rtlCol="false" tIns="0" lIns="0" bIns="0" rIns="0">
            <a:spAutoFit/>
          </a:bodyPr>
          <a:lstStyle/>
          <a:p>
            <a:pPr algn="ctr" marL="0" indent="0" lvl="0">
              <a:lnSpc>
                <a:spcPts val="8213"/>
              </a:lnSpc>
              <a:spcBef>
                <a:spcPct val="0"/>
              </a:spcBef>
            </a:pPr>
            <a:r>
              <a:rPr lang="en-US" b="true" sz="6960" spc="27">
                <a:solidFill>
                  <a:srgbClr val="3567A1"/>
                </a:solidFill>
                <a:latin typeface="Poppins Heavy"/>
                <a:ea typeface="Poppins Heavy"/>
                <a:cs typeface="Poppins Heavy"/>
                <a:sym typeface="Poppins Heavy"/>
              </a:rPr>
              <a:t>Precificação</a:t>
            </a:r>
          </a:p>
        </p:txBody>
      </p:sp>
      <p:sp>
        <p:nvSpPr>
          <p:cNvPr name="TextBox 4" id="4"/>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17</a:t>
            </a:r>
          </a:p>
        </p:txBody>
      </p:sp>
      <p:sp>
        <p:nvSpPr>
          <p:cNvPr name="TextBox 5" id="5"/>
          <p:cNvSpPr txBox="true"/>
          <p:nvPr/>
        </p:nvSpPr>
        <p:spPr>
          <a:xfrm rot="0">
            <a:off x="8241122" y="1540013"/>
            <a:ext cx="1805756" cy="474312"/>
          </a:xfrm>
          <a:prstGeom prst="rect">
            <a:avLst/>
          </a:prstGeom>
        </p:spPr>
        <p:txBody>
          <a:bodyPr anchor="t" rtlCol="false" tIns="0" lIns="0" bIns="0" rIns="0">
            <a:spAutoFit/>
          </a:bodyPr>
          <a:lstStyle/>
          <a:p>
            <a:pPr algn="ctr" marL="0" indent="0" lvl="0">
              <a:lnSpc>
                <a:spcPts val="3540"/>
              </a:lnSpc>
              <a:spcBef>
                <a:spcPct val="0"/>
              </a:spcBef>
            </a:pPr>
            <a:r>
              <a:rPr lang="en-US" b="true" sz="3000" spc="12">
                <a:solidFill>
                  <a:srgbClr val="3567A1"/>
                </a:solidFill>
                <a:latin typeface="Poppins Heavy"/>
                <a:ea typeface="Poppins Heavy"/>
                <a:cs typeface="Poppins Heavy"/>
                <a:sym typeface="Poppins Heavy"/>
              </a:rPr>
              <a:t>A equipe</a:t>
            </a:r>
          </a:p>
        </p:txBody>
      </p:sp>
    </p:spTree>
  </p:cSld>
  <p:clrMapOvr>
    <a:masterClrMapping/>
  </p:clrMapOvr>
  <p:transition spd="slow">
    <p:cover dir="l"/>
  </p:transition>
</p:sld>
</file>

<file path=ppt/slides/slide1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021147" y="1882284"/>
          <a:ext cx="14245707" cy="8127232"/>
        </p:xfrm>
        <a:graphic>
          <a:graphicData uri="http://schemas.openxmlformats.org/drawingml/2006/table">
            <a:tbl>
              <a:tblPr/>
              <a:tblGrid>
                <a:gridCol w="7122853"/>
                <a:gridCol w="7122853"/>
              </a:tblGrid>
              <a:tr h="1177093">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Despesas extras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Valor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r>
              <a:tr h="2248918">
                <a:tc>
                  <a:txBody>
                    <a:bodyPr anchor="t" rtlCol="false"/>
                    <a:lstStyle/>
                    <a:p>
                      <a:pPr algn="ctr">
                        <a:lnSpc>
                          <a:spcPts val="4200"/>
                        </a:lnSpc>
                        <a:defRPr/>
                      </a:pPr>
                      <a:r>
                        <a:rPr lang="en-US" sz="3000">
                          <a:solidFill>
                            <a:srgbClr val="000000"/>
                          </a:solidFill>
                          <a:latin typeface="Poppins"/>
                          <a:ea typeface="Poppins"/>
                          <a:cs typeface="Poppins"/>
                          <a:sym typeface="Poppins"/>
                        </a:rPr>
                        <a:t>Servidores, banco de dados, APIs de IA, hospedagem, licenças(estimativo para 6 meses)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R$ 18.000,00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13005">
                <a:tc>
                  <a:txBody>
                    <a:bodyPr anchor="t" rtlCol="false"/>
                    <a:lstStyle/>
                    <a:p>
                      <a:pPr algn="ctr">
                        <a:lnSpc>
                          <a:spcPts val="4200"/>
                        </a:lnSpc>
                        <a:defRPr/>
                      </a:pPr>
                      <a:r>
                        <a:rPr lang="en-US" sz="3000">
                          <a:solidFill>
                            <a:srgbClr val="000000"/>
                          </a:solidFill>
                          <a:latin typeface="Poppins"/>
                          <a:ea typeface="Poppins"/>
                          <a:cs typeface="Poppins"/>
                          <a:sym typeface="Poppins"/>
                        </a:rPr>
                        <a:t>Marketing e Comercial (site, campanhas, vendas)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R$ 15.000,00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13005">
                <a:tc>
                  <a:txBody>
                    <a:bodyPr anchor="t" rtlCol="false"/>
                    <a:lstStyle/>
                    <a:p>
                      <a:pPr algn="ctr">
                        <a:lnSpc>
                          <a:spcPts val="4200"/>
                        </a:lnSpc>
                        <a:defRPr/>
                      </a:pPr>
                      <a:r>
                        <a:rPr lang="en-US" sz="3000">
                          <a:solidFill>
                            <a:srgbClr val="000000"/>
                          </a:solidFill>
                          <a:latin typeface="Poppins"/>
                          <a:ea typeface="Poppins"/>
                          <a:cs typeface="Poppins"/>
                          <a:sym typeface="Poppins"/>
                        </a:rPr>
                        <a:t>Suporte e Manutenção(estimado para o primeiro ano)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R$ 30.000,00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275210">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Custo indireto total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a:solidFill>
                            <a:srgbClr val="000000"/>
                          </a:solidFill>
                          <a:latin typeface="Poppins"/>
                          <a:ea typeface="Poppins"/>
                          <a:cs typeface="Poppins"/>
                          <a:sym typeface="Poppins"/>
                        </a:rPr>
                        <a:t>R$ 63.000,00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5205183" y="145912"/>
            <a:ext cx="7775690" cy="1108351"/>
          </a:xfrm>
          <a:prstGeom prst="rect">
            <a:avLst/>
          </a:prstGeom>
        </p:spPr>
        <p:txBody>
          <a:bodyPr anchor="t" rtlCol="false" tIns="0" lIns="0" bIns="0" rIns="0">
            <a:spAutoFit/>
          </a:bodyPr>
          <a:lstStyle/>
          <a:p>
            <a:pPr algn="ctr" marL="0" indent="0" lvl="0">
              <a:lnSpc>
                <a:spcPts val="8213"/>
              </a:lnSpc>
              <a:spcBef>
                <a:spcPct val="0"/>
              </a:spcBef>
            </a:pPr>
            <a:r>
              <a:rPr lang="en-US" b="true" sz="6960" spc="27">
                <a:solidFill>
                  <a:srgbClr val="3567A1"/>
                </a:solidFill>
                <a:latin typeface="Poppins Heavy"/>
                <a:ea typeface="Poppins Heavy"/>
                <a:cs typeface="Poppins Heavy"/>
                <a:sym typeface="Poppins Heavy"/>
              </a:rPr>
              <a:t>Precificação</a:t>
            </a:r>
          </a:p>
        </p:txBody>
      </p:sp>
      <p:sp>
        <p:nvSpPr>
          <p:cNvPr name="TextBox 4" id="4"/>
          <p:cNvSpPr txBox="true"/>
          <p:nvPr/>
        </p:nvSpPr>
        <p:spPr>
          <a:xfrm rot="0">
            <a:off x="17259300" y="9244931"/>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18</a:t>
            </a:r>
          </a:p>
        </p:txBody>
      </p:sp>
      <p:sp>
        <p:nvSpPr>
          <p:cNvPr name="TextBox 5" id="5"/>
          <p:cNvSpPr txBox="true"/>
          <p:nvPr/>
        </p:nvSpPr>
        <p:spPr>
          <a:xfrm rot="0">
            <a:off x="5307127" y="1235213"/>
            <a:ext cx="7673746" cy="474312"/>
          </a:xfrm>
          <a:prstGeom prst="rect">
            <a:avLst/>
          </a:prstGeom>
        </p:spPr>
        <p:txBody>
          <a:bodyPr anchor="t" rtlCol="false" tIns="0" lIns="0" bIns="0" rIns="0">
            <a:spAutoFit/>
          </a:bodyPr>
          <a:lstStyle/>
          <a:p>
            <a:pPr algn="ctr" marL="0" indent="0" lvl="0">
              <a:lnSpc>
                <a:spcPts val="3540"/>
              </a:lnSpc>
              <a:spcBef>
                <a:spcPct val="0"/>
              </a:spcBef>
            </a:pPr>
            <a:r>
              <a:rPr lang="en-US" b="true" sz="3000" spc="12">
                <a:solidFill>
                  <a:srgbClr val="3567A1"/>
                </a:solidFill>
                <a:latin typeface="Poppins Heavy"/>
                <a:ea typeface="Poppins Heavy"/>
                <a:cs typeface="Poppins Heavy"/>
                <a:sym typeface="Poppins Heavy"/>
              </a:rPr>
              <a:t>Custos indiretos e operacionais</a:t>
            </a:r>
          </a:p>
        </p:txBody>
      </p:sp>
    </p:spTree>
  </p:cSld>
  <p:clrMapOvr>
    <a:masterClrMapping/>
  </p:clrMapOvr>
  <p:transition spd="slow">
    <p:cover dir="l"/>
  </p:transition>
</p:sld>
</file>

<file path=ppt/slides/slide1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19</a:t>
            </a:r>
          </a:p>
        </p:txBody>
      </p:sp>
      <p:sp>
        <p:nvSpPr>
          <p:cNvPr name="TextBox 3" id="3"/>
          <p:cNvSpPr txBox="true"/>
          <p:nvPr/>
        </p:nvSpPr>
        <p:spPr>
          <a:xfrm rot="0">
            <a:off x="5256155" y="223081"/>
            <a:ext cx="7775690" cy="1108351"/>
          </a:xfrm>
          <a:prstGeom prst="rect">
            <a:avLst/>
          </a:prstGeom>
        </p:spPr>
        <p:txBody>
          <a:bodyPr anchor="t" rtlCol="false" tIns="0" lIns="0" bIns="0" rIns="0">
            <a:spAutoFit/>
          </a:bodyPr>
          <a:lstStyle/>
          <a:p>
            <a:pPr algn="ctr" marL="0" indent="0" lvl="0">
              <a:lnSpc>
                <a:spcPts val="8213"/>
              </a:lnSpc>
              <a:spcBef>
                <a:spcPct val="0"/>
              </a:spcBef>
            </a:pPr>
            <a:r>
              <a:rPr lang="en-US" b="true" sz="6960" spc="27">
                <a:solidFill>
                  <a:srgbClr val="3567A1"/>
                </a:solidFill>
                <a:latin typeface="Poppins Heavy"/>
                <a:ea typeface="Poppins Heavy"/>
                <a:cs typeface="Poppins Heavy"/>
                <a:sym typeface="Poppins Heavy"/>
              </a:rPr>
              <a:t>Precificação</a:t>
            </a:r>
          </a:p>
        </p:txBody>
      </p:sp>
      <p:sp>
        <p:nvSpPr>
          <p:cNvPr name="TextBox 4" id="4"/>
          <p:cNvSpPr txBox="true"/>
          <p:nvPr/>
        </p:nvSpPr>
        <p:spPr>
          <a:xfrm rot="0">
            <a:off x="5358099" y="1312382"/>
            <a:ext cx="7673746" cy="474312"/>
          </a:xfrm>
          <a:prstGeom prst="rect">
            <a:avLst/>
          </a:prstGeom>
        </p:spPr>
        <p:txBody>
          <a:bodyPr anchor="t" rtlCol="false" tIns="0" lIns="0" bIns="0" rIns="0">
            <a:spAutoFit/>
          </a:bodyPr>
          <a:lstStyle/>
          <a:p>
            <a:pPr algn="ctr" marL="0" indent="0" lvl="0">
              <a:lnSpc>
                <a:spcPts val="3540"/>
              </a:lnSpc>
              <a:spcBef>
                <a:spcPct val="0"/>
              </a:spcBef>
            </a:pPr>
            <a:r>
              <a:rPr lang="en-US" b="true" sz="3000" spc="12">
                <a:solidFill>
                  <a:srgbClr val="3567A1"/>
                </a:solidFill>
                <a:latin typeface="Poppins Heavy"/>
                <a:ea typeface="Poppins Heavy"/>
                <a:cs typeface="Poppins Heavy"/>
                <a:sym typeface="Poppins Heavy"/>
              </a:rPr>
              <a:t>Custo total de produção</a:t>
            </a:r>
          </a:p>
        </p:txBody>
      </p:sp>
      <p:graphicFrame>
        <p:nvGraphicFramePr>
          <p:cNvPr name="Table 5" id="5"/>
          <p:cNvGraphicFramePr>
            <a:graphicFrameLocks noGrp="true"/>
          </p:cNvGraphicFramePr>
          <p:nvPr/>
        </p:nvGraphicFramePr>
        <p:xfrm>
          <a:off x="2021147" y="2208597"/>
          <a:ext cx="14245707" cy="5869807"/>
        </p:xfrm>
        <a:graphic>
          <a:graphicData uri="http://schemas.openxmlformats.org/drawingml/2006/table">
            <a:tbl>
              <a:tblPr/>
              <a:tblGrid>
                <a:gridCol w="7122853"/>
                <a:gridCol w="7122853"/>
              </a:tblGrid>
              <a:tr h="1179229">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Custos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Valor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r>
              <a:tr h="1924677">
                <a:tc>
                  <a:txBody>
                    <a:bodyPr anchor="t" rtlCol="false"/>
                    <a:lstStyle/>
                    <a:p>
                      <a:pPr algn="ctr">
                        <a:lnSpc>
                          <a:spcPts val="4200"/>
                        </a:lnSpc>
                        <a:defRPr/>
                      </a:pPr>
                      <a:r>
                        <a:rPr lang="en-US" sz="3000">
                          <a:solidFill>
                            <a:srgbClr val="000000"/>
                          </a:solidFill>
                          <a:latin typeface="Poppins"/>
                          <a:ea typeface="Poppins"/>
                          <a:cs typeface="Poppins"/>
                          <a:sym typeface="Poppins"/>
                        </a:rPr>
                        <a:t>Desenvolvimento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R$ 198.000,00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488376">
                <a:tc>
                  <a:txBody>
                    <a:bodyPr anchor="t" rtlCol="false"/>
                    <a:lstStyle/>
                    <a:p>
                      <a:pPr algn="ctr">
                        <a:lnSpc>
                          <a:spcPts val="4200"/>
                        </a:lnSpc>
                        <a:defRPr/>
                      </a:pPr>
                      <a:r>
                        <a:rPr lang="en-US" sz="3000">
                          <a:solidFill>
                            <a:srgbClr val="000000"/>
                          </a:solidFill>
                          <a:latin typeface="Poppins"/>
                          <a:ea typeface="Poppins"/>
                          <a:cs typeface="Poppins"/>
                          <a:sym typeface="Poppins"/>
                        </a:rPr>
                        <a:t>Infraestrutura, marketing, suporte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R$ 63.000,00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277524">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Valor total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a:solidFill>
                            <a:srgbClr val="000000"/>
                          </a:solidFill>
                          <a:latin typeface="Poppins"/>
                          <a:ea typeface="Poppins"/>
                          <a:cs typeface="Poppins"/>
                          <a:sym typeface="Poppins"/>
                        </a:rPr>
                        <a:t>R$ 261.000,00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Tree>
  </p:cSld>
  <p:clrMapOvr>
    <a:masterClrMapping/>
  </p:clrMapOvr>
  <p:transition spd="slow">
    <p:cover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76926" y="-1153886"/>
            <a:ext cx="20568349" cy="15323420"/>
          </a:xfrm>
          <a:custGeom>
            <a:avLst/>
            <a:gdLst/>
            <a:ahLst/>
            <a:cxnLst/>
            <a:rect r="r" b="b" t="t" l="l"/>
            <a:pathLst>
              <a:path h="15323420" w="20568349">
                <a:moveTo>
                  <a:pt x="0" y="0"/>
                </a:moveTo>
                <a:lnTo>
                  <a:pt x="20568349" y="0"/>
                </a:lnTo>
                <a:lnTo>
                  <a:pt x="20568349" y="15323420"/>
                </a:lnTo>
                <a:lnTo>
                  <a:pt x="0" y="15323420"/>
                </a:lnTo>
                <a:lnTo>
                  <a:pt x="0" y="0"/>
                </a:lnTo>
                <a:close/>
              </a:path>
            </a:pathLst>
          </a:custGeom>
          <a:blipFill>
            <a:blip r:embed="rId2">
              <a:alphaModFix amt="69000"/>
            </a:blip>
            <a:stretch>
              <a:fillRect l="0" t="0" r="0" b="0"/>
            </a:stretch>
          </a:blipFill>
        </p:spPr>
      </p:sp>
      <p:sp>
        <p:nvSpPr>
          <p:cNvPr name="Freeform 3" id="3"/>
          <p:cNvSpPr/>
          <p:nvPr/>
        </p:nvSpPr>
        <p:spPr>
          <a:xfrm flipH="false" flipV="false" rot="0">
            <a:off x="8316113" y="188591"/>
            <a:ext cx="1655774" cy="1655774"/>
          </a:xfrm>
          <a:custGeom>
            <a:avLst/>
            <a:gdLst/>
            <a:ahLst/>
            <a:cxnLst/>
            <a:rect r="r" b="b" t="t" l="l"/>
            <a:pathLst>
              <a:path h="1655774" w="1655774">
                <a:moveTo>
                  <a:pt x="0" y="0"/>
                </a:moveTo>
                <a:lnTo>
                  <a:pt x="1655774" y="0"/>
                </a:lnTo>
                <a:lnTo>
                  <a:pt x="1655774" y="1655773"/>
                </a:lnTo>
                <a:lnTo>
                  <a:pt x="0" y="1655773"/>
                </a:lnTo>
                <a:lnTo>
                  <a:pt x="0" y="0"/>
                </a:lnTo>
                <a:close/>
              </a:path>
            </a:pathLst>
          </a:custGeom>
          <a:blipFill>
            <a:blip r:embed="rId3"/>
            <a:stretch>
              <a:fillRect l="0" t="0" r="0" b="0"/>
            </a:stretch>
          </a:blipFill>
        </p:spPr>
      </p:sp>
      <p:sp>
        <p:nvSpPr>
          <p:cNvPr name="Freeform 4" id="4"/>
          <p:cNvSpPr/>
          <p:nvPr/>
        </p:nvSpPr>
        <p:spPr>
          <a:xfrm flipH="false" flipV="false" rot="0">
            <a:off x="7754967" y="1900037"/>
            <a:ext cx="2778066" cy="500052"/>
          </a:xfrm>
          <a:custGeom>
            <a:avLst/>
            <a:gdLst/>
            <a:ahLst/>
            <a:cxnLst/>
            <a:rect r="r" b="b" t="t" l="l"/>
            <a:pathLst>
              <a:path h="500052" w="2778066">
                <a:moveTo>
                  <a:pt x="0" y="0"/>
                </a:moveTo>
                <a:lnTo>
                  <a:pt x="2778066" y="0"/>
                </a:lnTo>
                <a:lnTo>
                  <a:pt x="2778066" y="500052"/>
                </a:lnTo>
                <a:lnTo>
                  <a:pt x="0" y="500052"/>
                </a:lnTo>
                <a:lnTo>
                  <a:pt x="0" y="0"/>
                </a:lnTo>
                <a:close/>
              </a:path>
            </a:pathLst>
          </a:custGeom>
          <a:blipFill>
            <a:blip r:embed="rId4"/>
            <a:stretch>
              <a:fillRect l="0" t="0" r="0" b="0"/>
            </a:stretch>
          </a:blipFill>
        </p:spPr>
      </p:sp>
      <p:sp>
        <p:nvSpPr>
          <p:cNvPr name="TextBox 5" id="5"/>
          <p:cNvSpPr txBox="true"/>
          <p:nvPr/>
        </p:nvSpPr>
        <p:spPr>
          <a:xfrm rot="0">
            <a:off x="2691746" y="2483119"/>
            <a:ext cx="7471136" cy="7660821"/>
          </a:xfrm>
          <a:prstGeom prst="rect">
            <a:avLst/>
          </a:prstGeom>
        </p:spPr>
        <p:txBody>
          <a:bodyPr anchor="t" rtlCol="false" tIns="0" lIns="0" bIns="0" rIns="0">
            <a:spAutoFit/>
          </a:bodyPr>
          <a:lstStyle/>
          <a:p>
            <a:pPr algn="l">
              <a:lnSpc>
                <a:spcPts val="6101"/>
              </a:lnSpc>
            </a:pPr>
            <a:r>
              <a:rPr lang="en-US" sz="3352" spc="13" b="true">
                <a:solidFill>
                  <a:srgbClr val="000000"/>
                </a:solidFill>
                <a:latin typeface="Sarabun Bold"/>
                <a:ea typeface="Sarabun Bold"/>
                <a:cs typeface="Sarabun Bold"/>
                <a:sym typeface="Sarabun Bold"/>
              </a:rPr>
              <a:t>Quem somos</a:t>
            </a:r>
          </a:p>
          <a:p>
            <a:pPr algn="l">
              <a:lnSpc>
                <a:spcPts val="6101"/>
              </a:lnSpc>
            </a:pPr>
            <a:r>
              <a:rPr lang="en-US" sz="3352" spc="13" b="true">
                <a:solidFill>
                  <a:srgbClr val="000000"/>
                </a:solidFill>
                <a:latin typeface="Sarabun Bold"/>
                <a:ea typeface="Sarabun Bold"/>
                <a:cs typeface="Sarabun Bold"/>
                <a:sym typeface="Sarabun Bold"/>
              </a:rPr>
              <a:t>Contextualização</a:t>
            </a:r>
          </a:p>
          <a:p>
            <a:pPr algn="l">
              <a:lnSpc>
                <a:spcPts val="6101"/>
              </a:lnSpc>
            </a:pPr>
            <a:r>
              <a:rPr lang="en-US" sz="3352" spc="13" b="true">
                <a:solidFill>
                  <a:srgbClr val="000000"/>
                </a:solidFill>
                <a:latin typeface="Sarabun Bold"/>
                <a:ea typeface="Sarabun Bold"/>
                <a:cs typeface="Sarabun Bold"/>
                <a:sym typeface="Sarabun Bold"/>
              </a:rPr>
              <a:t>Análise de mercado</a:t>
            </a:r>
          </a:p>
          <a:p>
            <a:pPr algn="l">
              <a:lnSpc>
                <a:spcPts val="6101"/>
              </a:lnSpc>
            </a:pPr>
            <a:r>
              <a:rPr lang="en-US" sz="3352" spc="13" b="true">
                <a:solidFill>
                  <a:srgbClr val="000000"/>
                </a:solidFill>
                <a:latin typeface="Sarabun Bold"/>
                <a:ea typeface="Sarabun Bold"/>
                <a:cs typeface="Sarabun Bold"/>
                <a:sym typeface="Sarabun Bold"/>
              </a:rPr>
              <a:t>O problema</a:t>
            </a:r>
          </a:p>
          <a:p>
            <a:pPr algn="l">
              <a:lnSpc>
                <a:spcPts val="6101"/>
              </a:lnSpc>
            </a:pPr>
            <a:r>
              <a:rPr lang="en-US" sz="3352" spc="13" b="true">
                <a:solidFill>
                  <a:srgbClr val="000000"/>
                </a:solidFill>
                <a:latin typeface="Sarabun Bold"/>
                <a:ea typeface="Sarabun Bold"/>
                <a:cs typeface="Sarabun Bold"/>
                <a:sym typeface="Sarabun Bold"/>
              </a:rPr>
              <a:t>O DevCore</a:t>
            </a:r>
          </a:p>
          <a:p>
            <a:pPr algn="l">
              <a:lnSpc>
                <a:spcPts val="6101"/>
              </a:lnSpc>
            </a:pPr>
            <a:r>
              <a:rPr lang="en-US" sz="3352" spc="13" b="true">
                <a:solidFill>
                  <a:srgbClr val="000000"/>
                </a:solidFill>
                <a:latin typeface="Sarabun Bold"/>
                <a:ea typeface="Sarabun Bold"/>
                <a:cs typeface="Sarabun Bold"/>
                <a:sym typeface="Sarabun Bold"/>
              </a:rPr>
              <a:t>Principais funcionalidades</a:t>
            </a:r>
          </a:p>
          <a:p>
            <a:pPr algn="l">
              <a:lnSpc>
                <a:spcPts val="6101"/>
              </a:lnSpc>
            </a:pPr>
            <a:r>
              <a:rPr lang="en-US" sz="3352" spc="13" b="true">
                <a:solidFill>
                  <a:srgbClr val="000000"/>
                </a:solidFill>
                <a:latin typeface="Sarabun Bold"/>
                <a:ea typeface="Sarabun Bold"/>
                <a:cs typeface="Sarabun Bold"/>
                <a:sym typeface="Sarabun Bold"/>
              </a:rPr>
              <a:t>Atributos de qualidade</a:t>
            </a:r>
          </a:p>
          <a:p>
            <a:pPr algn="l">
              <a:lnSpc>
                <a:spcPts val="6101"/>
              </a:lnSpc>
            </a:pPr>
            <a:r>
              <a:rPr lang="en-US" sz="3352" spc="13" b="true">
                <a:solidFill>
                  <a:srgbClr val="000000"/>
                </a:solidFill>
                <a:latin typeface="Sarabun Bold"/>
                <a:ea typeface="Sarabun Bold"/>
                <a:cs typeface="Sarabun Bold"/>
                <a:sym typeface="Sarabun Bold"/>
              </a:rPr>
              <a:t>Precificação</a:t>
            </a:r>
          </a:p>
          <a:p>
            <a:pPr algn="l">
              <a:lnSpc>
                <a:spcPts val="6101"/>
              </a:lnSpc>
            </a:pPr>
            <a:r>
              <a:rPr lang="en-US" sz="3352" spc="13" b="true">
                <a:solidFill>
                  <a:srgbClr val="000000"/>
                </a:solidFill>
                <a:latin typeface="Sarabun Bold"/>
                <a:ea typeface="Sarabun Bold"/>
                <a:cs typeface="Sarabun Bold"/>
                <a:sym typeface="Sarabun Bold"/>
              </a:rPr>
              <a:t>O software</a:t>
            </a:r>
          </a:p>
          <a:p>
            <a:pPr algn="l">
              <a:lnSpc>
                <a:spcPts val="6101"/>
              </a:lnSpc>
            </a:pPr>
          </a:p>
        </p:txBody>
      </p:sp>
      <p:sp>
        <p:nvSpPr>
          <p:cNvPr name="TextBox 6" id="6"/>
          <p:cNvSpPr txBox="true"/>
          <p:nvPr/>
        </p:nvSpPr>
        <p:spPr>
          <a:xfrm rot="0">
            <a:off x="1420811" y="2483119"/>
            <a:ext cx="784222" cy="6918467"/>
          </a:xfrm>
          <a:prstGeom prst="rect">
            <a:avLst/>
          </a:prstGeom>
        </p:spPr>
        <p:txBody>
          <a:bodyPr anchor="t" rtlCol="false" tIns="0" lIns="0" bIns="0" rIns="0">
            <a:spAutoFit/>
          </a:bodyPr>
          <a:lstStyle/>
          <a:p>
            <a:pPr algn="r">
              <a:lnSpc>
                <a:spcPts val="6101"/>
              </a:lnSpc>
            </a:pPr>
            <a:r>
              <a:rPr lang="en-US" b="true" sz="3352" spc="13">
                <a:solidFill>
                  <a:srgbClr val="30A2CA"/>
                </a:solidFill>
                <a:latin typeface="Poppins Heavy"/>
                <a:ea typeface="Poppins Heavy"/>
                <a:cs typeface="Poppins Heavy"/>
                <a:sym typeface="Poppins Heavy"/>
              </a:rPr>
              <a:t>1</a:t>
            </a:r>
          </a:p>
          <a:p>
            <a:pPr algn="r">
              <a:lnSpc>
                <a:spcPts val="6101"/>
              </a:lnSpc>
            </a:pPr>
            <a:r>
              <a:rPr lang="en-US" b="true" sz="3352" spc="13">
                <a:solidFill>
                  <a:srgbClr val="30A2CA"/>
                </a:solidFill>
                <a:latin typeface="Poppins Heavy"/>
                <a:ea typeface="Poppins Heavy"/>
                <a:cs typeface="Poppins Heavy"/>
                <a:sym typeface="Poppins Heavy"/>
              </a:rPr>
              <a:t>2</a:t>
            </a:r>
          </a:p>
          <a:p>
            <a:pPr algn="r">
              <a:lnSpc>
                <a:spcPts val="6101"/>
              </a:lnSpc>
            </a:pPr>
            <a:r>
              <a:rPr lang="en-US" b="true" sz="3352" spc="13">
                <a:solidFill>
                  <a:srgbClr val="30A2CA"/>
                </a:solidFill>
                <a:latin typeface="Poppins Heavy"/>
                <a:ea typeface="Poppins Heavy"/>
                <a:cs typeface="Poppins Heavy"/>
                <a:sym typeface="Poppins Heavy"/>
              </a:rPr>
              <a:t>3</a:t>
            </a:r>
          </a:p>
          <a:p>
            <a:pPr algn="r">
              <a:lnSpc>
                <a:spcPts val="6101"/>
              </a:lnSpc>
            </a:pPr>
            <a:r>
              <a:rPr lang="en-US" b="true" sz="3352" spc="13">
                <a:solidFill>
                  <a:srgbClr val="30A2CA"/>
                </a:solidFill>
                <a:latin typeface="Poppins Heavy"/>
                <a:ea typeface="Poppins Heavy"/>
                <a:cs typeface="Poppins Heavy"/>
                <a:sym typeface="Poppins Heavy"/>
              </a:rPr>
              <a:t>4</a:t>
            </a:r>
          </a:p>
          <a:p>
            <a:pPr algn="r">
              <a:lnSpc>
                <a:spcPts val="6101"/>
              </a:lnSpc>
            </a:pPr>
            <a:r>
              <a:rPr lang="en-US" b="true" sz="3352" spc="13">
                <a:solidFill>
                  <a:srgbClr val="30A2CA"/>
                </a:solidFill>
                <a:latin typeface="Poppins Heavy"/>
                <a:ea typeface="Poppins Heavy"/>
                <a:cs typeface="Poppins Heavy"/>
                <a:sym typeface="Poppins Heavy"/>
              </a:rPr>
              <a:t>5</a:t>
            </a:r>
          </a:p>
          <a:p>
            <a:pPr algn="r">
              <a:lnSpc>
                <a:spcPts val="6101"/>
              </a:lnSpc>
            </a:pPr>
            <a:r>
              <a:rPr lang="en-US" b="true" sz="3352" spc="13">
                <a:solidFill>
                  <a:srgbClr val="30A2CA"/>
                </a:solidFill>
                <a:latin typeface="Poppins Heavy"/>
                <a:ea typeface="Poppins Heavy"/>
                <a:cs typeface="Poppins Heavy"/>
                <a:sym typeface="Poppins Heavy"/>
              </a:rPr>
              <a:t>6</a:t>
            </a:r>
          </a:p>
          <a:p>
            <a:pPr algn="r">
              <a:lnSpc>
                <a:spcPts val="6101"/>
              </a:lnSpc>
            </a:pPr>
            <a:r>
              <a:rPr lang="en-US" b="true" sz="3352" spc="13">
                <a:solidFill>
                  <a:srgbClr val="30A2CA"/>
                </a:solidFill>
                <a:latin typeface="Poppins Heavy"/>
                <a:ea typeface="Poppins Heavy"/>
                <a:cs typeface="Poppins Heavy"/>
                <a:sym typeface="Poppins Heavy"/>
              </a:rPr>
              <a:t>7</a:t>
            </a:r>
          </a:p>
          <a:p>
            <a:pPr algn="r">
              <a:lnSpc>
                <a:spcPts val="6101"/>
              </a:lnSpc>
            </a:pPr>
            <a:r>
              <a:rPr lang="en-US" b="true" sz="3352" spc="13">
                <a:solidFill>
                  <a:srgbClr val="30A2CA"/>
                </a:solidFill>
                <a:latin typeface="Poppins Heavy"/>
                <a:ea typeface="Poppins Heavy"/>
                <a:cs typeface="Poppins Heavy"/>
                <a:sym typeface="Poppins Heavy"/>
              </a:rPr>
              <a:t>8</a:t>
            </a:r>
          </a:p>
          <a:p>
            <a:pPr algn="r">
              <a:lnSpc>
                <a:spcPts val="6101"/>
              </a:lnSpc>
            </a:pPr>
            <a:r>
              <a:rPr lang="en-US" b="true" sz="3352" spc="13">
                <a:solidFill>
                  <a:srgbClr val="30A2CA"/>
                </a:solidFill>
                <a:latin typeface="Poppins Heavy"/>
                <a:ea typeface="Poppins Heavy"/>
                <a:cs typeface="Poppins Heavy"/>
                <a:sym typeface="Poppins Heavy"/>
              </a:rPr>
              <a:t>9</a:t>
            </a:r>
          </a:p>
        </p:txBody>
      </p:sp>
      <p:sp>
        <p:nvSpPr>
          <p:cNvPr name="TextBox 7" id="7"/>
          <p:cNvSpPr txBox="true"/>
          <p:nvPr/>
        </p:nvSpPr>
        <p:spPr>
          <a:xfrm rot="0">
            <a:off x="1420811" y="2040834"/>
            <a:ext cx="1934535" cy="623260"/>
          </a:xfrm>
          <a:prstGeom prst="rect">
            <a:avLst/>
          </a:prstGeom>
        </p:spPr>
        <p:txBody>
          <a:bodyPr anchor="t" rtlCol="false" tIns="0" lIns="0" bIns="0" rIns="0">
            <a:spAutoFit/>
          </a:bodyPr>
          <a:lstStyle/>
          <a:p>
            <a:pPr algn="ctr">
              <a:lnSpc>
                <a:spcPts val="4861"/>
              </a:lnSpc>
            </a:pPr>
            <a:r>
              <a:rPr lang="en-US" sz="3472" b="true">
                <a:solidFill>
                  <a:srgbClr val="02244E"/>
                </a:solidFill>
                <a:latin typeface="Poppins Bold"/>
                <a:ea typeface="Poppins Bold"/>
                <a:cs typeface="Poppins Bold"/>
                <a:sym typeface="Poppins Bold"/>
              </a:rPr>
              <a:t>Sumário</a:t>
            </a:r>
          </a:p>
        </p:txBody>
      </p:sp>
    </p:spTree>
  </p:cSld>
  <p:clrMapOvr>
    <a:masterClrMapping/>
  </p:clrMapOvr>
  <p:transition spd="slow">
    <p:fade/>
  </p:transition>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20</a:t>
            </a:r>
          </a:p>
        </p:txBody>
      </p:sp>
      <p:sp>
        <p:nvSpPr>
          <p:cNvPr name="Freeform 3" id="3"/>
          <p:cNvSpPr/>
          <p:nvPr/>
        </p:nvSpPr>
        <p:spPr>
          <a:xfrm flipH="false" flipV="false" rot="0">
            <a:off x="-3834329" y="1309171"/>
            <a:ext cx="7668657" cy="7668657"/>
          </a:xfrm>
          <a:custGeom>
            <a:avLst/>
            <a:gdLst/>
            <a:ahLst/>
            <a:cxnLst/>
            <a:rect r="r" b="b" t="t" l="l"/>
            <a:pathLst>
              <a:path h="7668657" w="7668657">
                <a:moveTo>
                  <a:pt x="0" y="0"/>
                </a:moveTo>
                <a:lnTo>
                  <a:pt x="7668658" y="0"/>
                </a:lnTo>
                <a:lnTo>
                  <a:pt x="7668658" y="7668658"/>
                </a:lnTo>
                <a:lnTo>
                  <a:pt x="0" y="76686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4683388" y="-1266740"/>
            <a:ext cx="2575912" cy="2575912"/>
          </a:xfrm>
          <a:custGeom>
            <a:avLst/>
            <a:gdLst/>
            <a:ahLst/>
            <a:cxnLst/>
            <a:rect r="r" b="b" t="t" l="l"/>
            <a:pathLst>
              <a:path h="2575912" w="2575912">
                <a:moveTo>
                  <a:pt x="0" y="0"/>
                </a:moveTo>
                <a:lnTo>
                  <a:pt x="2575912" y="0"/>
                </a:lnTo>
                <a:lnTo>
                  <a:pt x="2575912" y="2575911"/>
                </a:lnTo>
                <a:lnTo>
                  <a:pt x="0" y="2575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5923057" y="3980524"/>
            <a:ext cx="11336243"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a:solidFill>
                  <a:srgbClr val="02244E"/>
                </a:solidFill>
                <a:latin typeface="Poppins Bold"/>
                <a:ea typeface="Poppins Bold"/>
                <a:cs typeface="Poppins Bold"/>
                <a:sym typeface="Poppins Bold"/>
              </a:rPr>
              <a:t>Definição do Modelo de Precificação </a:t>
            </a:r>
          </a:p>
        </p:txBody>
      </p:sp>
      <p:sp>
        <p:nvSpPr>
          <p:cNvPr name="TextBox 6" id="6"/>
          <p:cNvSpPr txBox="true"/>
          <p:nvPr/>
        </p:nvSpPr>
        <p:spPr>
          <a:xfrm rot="0">
            <a:off x="5923057" y="4687958"/>
            <a:ext cx="9742468" cy="1580419"/>
          </a:xfrm>
          <a:prstGeom prst="rect">
            <a:avLst/>
          </a:prstGeom>
        </p:spPr>
        <p:txBody>
          <a:bodyPr anchor="t" rtlCol="false" tIns="0" lIns="0" bIns="0" rIns="0">
            <a:spAutoFit/>
          </a:bodyPr>
          <a:lstStyle/>
          <a:p>
            <a:pPr algn="just">
              <a:lnSpc>
                <a:spcPts val="4251"/>
              </a:lnSpc>
              <a:spcBef>
                <a:spcPct val="0"/>
              </a:spcBef>
            </a:pPr>
            <a:r>
              <a:rPr lang="en-US" b="true" sz="3036">
                <a:solidFill>
                  <a:srgbClr val="000000"/>
                </a:solidFill>
                <a:latin typeface="Sarabun Bold"/>
                <a:ea typeface="Sarabun Bold"/>
                <a:cs typeface="Sarabun Bold"/>
                <a:sym typeface="Sarabun Bold"/>
              </a:rPr>
              <a:t>Se projetarmos 200 clientes no primeiro ano, cada um pagando uma assinatura mensal, podemos calcular o valor mínimo necessário para cobrir os custos.</a:t>
            </a:r>
          </a:p>
        </p:txBody>
      </p:sp>
    </p:spTree>
  </p:cSld>
  <p:clrMapOvr>
    <a:masterClrMapping/>
  </p:clrMapOvr>
  <p:transition spd="slow">
    <p:cover dir="l"/>
  </p:transition>
</p:sld>
</file>

<file path=ppt/slides/slide2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21</a:t>
            </a:r>
          </a:p>
        </p:txBody>
      </p:sp>
      <p:sp>
        <p:nvSpPr>
          <p:cNvPr name="TextBox 3" id="3"/>
          <p:cNvSpPr txBox="true"/>
          <p:nvPr/>
        </p:nvSpPr>
        <p:spPr>
          <a:xfrm rot="0">
            <a:off x="5256155" y="223081"/>
            <a:ext cx="7775690" cy="1108351"/>
          </a:xfrm>
          <a:prstGeom prst="rect">
            <a:avLst/>
          </a:prstGeom>
        </p:spPr>
        <p:txBody>
          <a:bodyPr anchor="t" rtlCol="false" tIns="0" lIns="0" bIns="0" rIns="0">
            <a:spAutoFit/>
          </a:bodyPr>
          <a:lstStyle/>
          <a:p>
            <a:pPr algn="ctr" marL="0" indent="0" lvl="0">
              <a:lnSpc>
                <a:spcPts val="8213"/>
              </a:lnSpc>
              <a:spcBef>
                <a:spcPct val="0"/>
              </a:spcBef>
            </a:pPr>
            <a:r>
              <a:rPr lang="en-US" b="true" sz="6960" spc="27">
                <a:solidFill>
                  <a:srgbClr val="3567A1"/>
                </a:solidFill>
                <a:latin typeface="Poppins Heavy"/>
                <a:ea typeface="Poppins Heavy"/>
                <a:cs typeface="Poppins Heavy"/>
                <a:sym typeface="Poppins Heavy"/>
              </a:rPr>
              <a:t>Precificação</a:t>
            </a:r>
          </a:p>
        </p:txBody>
      </p:sp>
      <p:sp>
        <p:nvSpPr>
          <p:cNvPr name="TextBox 4" id="4"/>
          <p:cNvSpPr txBox="true"/>
          <p:nvPr/>
        </p:nvSpPr>
        <p:spPr>
          <a:xfrm rot="0">
            <a:off x="4993201" y="1312382"/>
            <a:ext cx="8301597" cy="474312"/>
          </a:xfrm>
          <a:prstGeom prst="rect">
            <a:avLst/>
          </a:prstGeom>
        </p:spPr>
        <p:txBody>
          <a:bodyPr anchor="t" rtlCol="false" tIns="0" lIns="0" bIns="0" rIns="0">
            <a:spAutoFit/>
          </a:bodyPr>
          <a:lstStyle/>
          <a:p>
            <a:pPr algn="ctr" marL="0" indent="0" lvl="0">
              <a:lnSpc>
                <a:spcPts val="3540"/>
              </a:lnSpc>
              <a:spcBef>
                <a:spcPct val="0"/>
              </a:spcBef>
            </a:pPr>
            <a:r>
              <a:rPr lang="en-US" b="true" sz="3000" spc="12">
                <a:solidFill>
                  <a:srgbClr val="3567A1"/>
                </a:solidFill>
                <a:latin typeface="Poppins Heavy"/>
                <a:ea typeface="Poppins Heavy"/>
                <a:cs typeface="Poppins Heavy"/>
                <a:sym typeface="Poppins Heavy"/>
              </a:rPr>
              <a:t>Custo por cliente para cobrir os gastos</a:t>
            </a:r>
          </a:p>
        </p:txBody>
      </p:sp>
      <p:graphicFrame>
        <p:nvGraphicFramePr>
          <p:cNvPr name="Table 5" id="5"/>
          <p:cNvGraphicFramePr>
            <a:graphicFrameLocks noGrp="true"/>
          </p:cNvGraphicFramePr>
          <p:nvPr/>
        </p:nvGraphicFramePr>
        <p:xfrm>
          <a:off x="2021147" y="2762250"/>
          <a:ext cx="14245707" cy="2381250"/>
        </p:xfrm>
        <a:graphic>
          <a:graphicData uri="http://schemas.openxmlformats.org/drawingml/2006/table">
            <a:tbl>
              <a:tblPr/>
              <a:tblGrid>
                <a:gridCol w="7122853"/>
                <a:gridCol w="7122853"/>
              </a:tblGrid>
              <a:tr h="1190625">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Custos no primeiro ano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Valor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r>
              <a:tr h="1190625">
                <a:tc>
                  <a:txBody>
                    <a:bodyPr anchor="t" rtlCol="false"/>
                    <a:lstStyle/>
                    <a:p>
                      <a:pPr algn="ctr">
                        <a:lnSpc>
                          <a:spcPts val="4200"/>
                        </a:lnSpc>
                        <a:defRPr/>
                      </a:pPr>
                      <a:r>
                        <a:rPr lang="en-US" sz="3000">
                          <a:solidFill>
                            <a:srgbClr val="000000"/>
                          </a:solidFill>
                          <a:latin typeface="Poppins"/>
                          <a:ea typeface="Poppins"/>
                          <a:cs typeface="Poppins"/>
                          <a:sym typeface="Poppins"/>
                        </a:rPr>
                        <a:t>Por cliente (anual)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R$ 1.305,00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graphicFrame>
        <p:nvGraphicFramePr>
          <p:cNvPr name="Table 6" id="6"/>
          <p:cNvGraphicFramePr>
            <a:graphicFrameLocks noGrp="true"/>
          </p:cNvGraphicFramePr>
          <p:nvPr/>
        </p:nvGraphicFramePr>
        <p:xfrm>
          <a:off x="9124950" y="2762250"/>
          <a:ext cx="7141903" cy="1209675"/>
        </p:xfrm>
        <a:graphic>
          <a:graphicData uri="http://schemas.openxmlformats.org/drawingml/2006/table">
            <a:tbl>
              <a:tblPr/>
              <a:tblGrid>
                <a:gridCol w="7141903"/>
              </a:tblGrid>
              <a:tr h="1209675">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Valor para o cliente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r>
            </a:tbl>
          </a:graphicData>
        </a:graphic>
      </p:graphicFrame>
      <p:graphicFrame>
        <p:nvGraphicFramePr>
          <p:cNvPr name="Table 7" id="7"/>
          <p:cNvGraphicFramePr>
            <a:graphicFrameLocks noGrp="true"/>
          </p:cNvGraphicFramePr>
          <p:nvPr/>
        </p:nvGraphicFramePr>
        <p:xfrm>
          <a:off x="2021147" y="6271237"/>
          <a:ext cx="14245707" cy="2381250"/>
        </p:xfrm>
        <a:graphic>
          <a:graphicData uri="http://schemas.openxmlformats.org/drawingml/2006/table">
            <a:tbl>
              <a:tblPr/>
              <a:tblGrid>
                <a:gridCol w="7122853"/>
                <a:gridCol w="7122853"/>
              </a:tblGrid>
              <a:tr h="1190625">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Parcelado em 12 meses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Valor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r>
              <a:tr h="1190625">
                <a:tc>
                  <a:txBody>
                    <a:bodyPr anchor="t" rtlCol="false"/>
                    <a:lstStyle/>
                    <a:p>
                      <a:pPr algn="ctr">
                        <a:lnSpc>
                          <a:spcPts val="4200"/>
                        </a:lnSpc>
                        <a:defRPr/>
                      </a:pPr>
                      <a:r>
                        <a:rPr lang="en-US" sz="3000">
                          <a:solidFill>
                            <a:srgbClr val="000000"/>
                          </a:solidFill>
                          <a:latin typeface="Poppins"/>
                          <a:ea typeface="Poppins"/>
                          <a:cs typeface="Poppins"/>
                          <a:sym typeface="Poppins"/>
                        </a:rPr>
                        <a:t>Por cliente (mensal)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R$ 109,00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graphicFrame>
        <p:nvGraphicFramePr>
          <p:cNvPr name="Table 8" id="8"/>
          <p:cNvGraphicFramePr>
            <a:graphicFrameLocks noGrp="true"/>
          </p:cNvGraphicFramePr>
          <p:nvPr/>
        </p:nvGraphicFramePr>
        <p:xfrm>
          <a:off x="9124950" y="6271237"/>
          <a:ext cx="7141903" cy="1209675"/>
        </p:xfrm>
        <a:graphic>
          <a:graphicData uri="http://schemas.openxmlformats.org/drawingml/2006/table">
            <a:tbl>
              <a:tblPr/>
              <a:tblGrid>
                <a:gridCol w="7141903"/>
              </a:tblGrid>
              <a:tr h="1209675">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Valor para o cliente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r>
            </a:tbl>
          </a:graphicData>
        </a:graphic>
      </p:graphicFrame>
    </p:spTree>
  </p:cSld>
  <p:clrMapOvr>
    <a:masterClrMapping/>
  </p:clrMapOvr>
  <p:transition spd="slow">
    <p:cover dir="l"/>
  </p:transition>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22</a:t>
            </a:r>
          </a:p>
        </p:txBody>
      </p:sp>
      <p:sp>
        <p:nvSpPr>
          <p:cNvPr name="Freeform 3" id="3"/>
          <p:cNvSpPr/>
          <p:nvPr/>
        </p:nvSpPr>
        <p:spPr>
          <a:xfrm flipH="false" flipV="false" rot="0">
            <a:off x="-3834329" y="1309171"/>
            <a:ext cx="7668657" cy="7668657"/>
          </a:xfrm>
          <a:custGeom>
            <a:avLst/>
            <a:gdLst/>
            <a:ahLst/>
            <a:cxnLst/>
            <a:rect r="r" b="b" t="t" l="l"/>
            <a:pathLst>
              <a:path h="7668657" w="7668657">
                <a:moveTo>
                  <a:pt x="0" y="0"/>
                </a:moveTo>
                <a:lnTo>
                  <a:pt x="7668658" y="0"/>
                </a:lnTo>
                <a:lnTo>
                  <a:pt x="7668658" y="7668658"/>
                </a:lnTo>
                <a:lnTo>
                  <a:pt x="0" y="76686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4683388" y="-1266740"/>
            <a:ext cx="2575912" cy="2575912"/>
          </a:xfrm>
          <a:custGeom>
            <a:avLst/>
            <a:gdLst/>
            <a:ahLst/>
            <a:cxnLst/>
            <a:rect r="r" b="b" t="t" l="l"/>
            <a:pathLst>
              <a:path h="2575912" w="2575912">
                <a:moveTo>
                  <a:pt x="0" y="0"/>
                </a:moveTo>
                <a:lnTo>
                  <a:pt x="2575912" y="0"/>
                </a:lnTo>
                <a:lnTo>
                  <a:pt x="2575912" y="2575911"/>
                </a:lnTo>
                <a:lnTo>
                  <a:pt x="0" y="2575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5923057" y="3980524"/>
            <a:ext cx="11336243"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a:solidFill>
                  <a:srgbClr val="02244E"/>
                </a:solidFill>
                <a:latin typeface="Poppins Bold"/>
                <a:ea typeface="Poppins Bold"/>
                <a:cs typeface="Poppins Bold"/>
                <a:sym typeface="Poppins Bold"/>
              </a:rPr>
              <a:t>Definição do Modelo de Precificação </a:t>
            </a:r>
          </a:p>
        </p:txBody>
      </p:sp>
      <p:sp>
        <p:nvSpPr>
          <p:cNvPr name="TextBox 6" id="6"/>
          <p:cNvSpPr txBox="true"/>
          <p:nvPr/>
        </p:nvSpPr>
        <p:spPr>
          <a:xfrm rot="0">
            <a:off x="5923057" y="4678433"/>
            <a:ext cx="9742468" cy="1374643"/>
          </a:xfrm>
          <a:prstGeom prst="rect">
            <a:avLst/>
          </a:prstGeom>
        </p:spPr>
        <p:txBody>
          <a:bodyPr anchor="t" rtlCol="false" tIns="0" lIns="0" bIns="0" rIns="0">
            <a:spAutoFit/>
          </a:bodyPr>
          <a:lstStyle/>
          <a:p>
            <a:pPr algn="just">
              <a:lnSpc>
                <a:spcPts val="5599"/>
              </a:lnSpc>
              <a:spcBef>
                <a:spcPct val="0"/>
              </a:spcBef>
            </a:pPr>
            <a:r>
              <a:rPr lang="en-US" b="true" sz="3999">
                <a:solidFill>
                  <a:srgbClr val="000000"/>
                </a:solidFill>
                <a:latin typeface="Sarabun Bold"/>
                <a:ea typeface="Sarabun Bold"/>
                <a:cs typeface="Sarabun Bold"/>
                <a:sym typeface="Sarabun Bold"/>
              </a:rPr>
              <a:t>Para garantir lucro e escalabilidade, podemos definir os seguintes planos</a:t>
            </a:r>
          </a:p>
        </p:txBody>
      </p:sp>
    </p:spTree>
  </p:cSld>
  <p:clrMapOvr>
    <a:masterClrMapping/>
  </p:clrMapOvr>
  <p:transition spd="slow">
    <p:cover dir="l"/>
  </p:transition>
</p:sld>
</file>

<file path=ppt/slides/slide2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23</a:t>
            </a:r>
          </a:p>
        </p:txBody>
      </p:sp>
      <p:sp>
        <p:nvSpPr>
          <p:cNvPr name="TextBox 3" id="3"/>
          <p:cNvSpPr txBox="true"/>
          <p:nvPr/>
        </p:nvSpPr>
        <p:spPr>
          <a:xfrm rot="0">
            <a:off x="3783120" y="223081"/>
            <a:ext cx="10721759" cy="1108351"/>
          </a:xfrm>
          <a:prstGeom prst="rect">
            <a:avLst/>
          </a:prstGeom>
        </p:spPr>
        <p:txBody>
          <a:bodyPr anchor="t" rtlCol="false" tIns="0" lIns="0" bIns="0" rIns="0">
            <a:spAutoFit/>
          </a:bodyPr>
          <a:lstStyle/>
          <a:p>
            <a:pPr algn="ctr" marL="0" indent="0" lvl="0">
              <a:lnSpc>
                <a:spcPts val="8213"/>
              </a:lnSpc>
              <a:spcBef>
                <a:spcPct val="0"/>
              </a:spcBef>
            </a:pPr>
            <a:r>
              <a:rPr lang="en-US" b="true" sz="6960" spc="27">
                <a:solidFill>
                  <a:srgbClr val="3567A1"/>
                </a:solidFill>
                <a:latin typeface="Poppins Heavy"/>
                <a:ea typeface="Poppins Heavy"/>
                <a:cs typeface="Poppins Heavy"/>
                <a:sym typeface="Poppins Heavy"/>
              </a:rPr>
              <a:t>Modelo de Assinatura</a:t>
            </a:r>
          </a:p>
        </p:txBody>
      </p:sp>
      <p:graphicFrame>
        <p:nvGraphicFramePr>
          <p:cNvPr name="Table 4" id="4"/>
          <p:cNvGraphicFramePr>
            <a:graphicFrameLocks noGrp="true"/>
          </p:cNvGraphicFramePr>
          <p:nvPr/>
        </p:nvGraphicFramePr>
        <p:xfrm>
          <a:off x="240699" y="2051093"/>
          <a:ext cx="17442517" cy="6177534"/>
        </p:xfrm>
        <a:graphic>
          <a:graphicData uri="http://schemas.openxmlformats.org/drawingml/2006/table">
            <a:tbl>
              <a:tblPr/>
              <a:tblGrid>
                <a:gridCol w="4918908"/>
                <a:gridCol w="4183052"/>
                <a:gridCol w="4244854"/>
                <a:gridCol w="4095703"/>
              </a:tblGrid>
              <a:tr h="1725523">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Recurso/Plano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Plano Básico</a:t>
                      </a:r>
                      <a:endParaRPr lang="en-US" sz="1100"/>
                    </a:p>
                    <a:p>
                      <a:pPr algn="ctr">
                        <a:lnSpc>
                          <a:spcPts val="4200"/>
                        </a:lnSpc>
                      </a:pPr>
                      <a:r>
                        <a:rPr lang="en-US" sz="3000" b="true">
                          <a:solidFill>
                            <a:srgbClr val="FFFFFF"/>
                          </a:solidFill>
                          <a:latin typeface="Poppins Bold"/>
                          <a:ea typeface="Poppins Bold"/>
                          <a:cs typeface="Poppins Bold"/>
                          <a:sym typeface="Poppins Bold"/>
                        </a:rPr>
                        <a:t>R$ 149,90</a:t>
                      </a: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Plano Profissional</a:t>
                      </a:r>
                      <a:endParaRPr lang="en-US" sz="1100"/>
                    </a:p>
                    <a:p>
                      <a:pPr algn="ctr">
                        <a:lnSpc>
                          <a:spcPts val="4200"/>
                        </a:lnSpc>
                      </a:pPr>
                      <a:r>
                        <a:rPr lang="en-US" sz="3000" b="true">
                          <a:solidFill>
                            <a:srgbClr val="FFFFFF"/>
                          </a:solidFill>
                          <a:latin typeface="Poppins Bold"/>
                          <a:ea typeface="Poppins Bold"/>
                          <a:cs typeface="Poppins Bold"/>
                          <a:sym typeface="Poppins Bold"/>
                        </a:rPr>
                        <a:t>R$ 399,00</a:t>
                      </a: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Plano Empresarial</a:t>
                      </a:r>
                      <a:endParaRPr lang="en-US" sz="1100"/>
                    </a:p>
                    <a:p>
                      <a:pPr algn="ctr">
                        <a:lnSpc>
                          <a:spcPts val="4200"/>
                        </a:lnSpc>
                      </a:pPr>
                      <a:r>
                        <a:rPr lang="en-US" sz="3000" b="true">
                          <a:solidFill>
                            <a:srgbClr val="FFFFFF"/>
                          </a:solidFill>
                          <a:latin typeface="Poppins Bold"/>
                          <a:ea typeface="Poppins Bold"/>
                          <a:cs typeface="Poppins Bold"/>
                          <a:sym typeface="Poppins Bold"/>
                        </a:rPr>
                        <a:t>R$ 999,00</a:t>
                      </a: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r>
              <a:tr h="1183829">
                <a:tc>
                  <a:txBody>
                    <a:bodyPr anchor="t" rtlCol="false"/>
                    <a:lstStyle/>
                    <a:p>
                      <a:pPr algn="ctr">
                        <a:lnSpc>
                          <a:spcPts val="3500"/>
                        </a:lnSpc>
                        <a:defRPr/>
                      </a:pPr>
                      <a:r>
                        <a:rPr lang="en-US" sz="2500">
                          <a:solidFill>
                            <a:srgbClr val="000000"/>
                          </a:solidFill>
                          <a:latin typeface="Poppins"/>
                          <a:ea typeface="Poppins"/>
                          <a:cs typeface="Poppins"/>
                          <a:sym typeface="Poppins"/>
                        </a:rPr>
                        <a:t>Edição de Diagramas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10 por diagrama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Ilimitado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Ilimitado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44668">
                <a:tc>
                  <a:txBody>
                    <a:bodyPr anchor="t" rtlCol="false"/>
                    <a:lstStyle/>
                    <a:p>
                      <a:pPr algn="ctr">
                        <a:lnSpc>
                          <a:spcPts val="3500"/>
                        </a:lnSpc>
                        <a:defRPr/>
                      </a:pPr>
                      <a:r>
                        <a:rPr lang="en-US" sz="2500">
                          <a:solidFill>
                            <a:srgbClr val="000000"/>
                          </a:solidFill>
                          <a:latin typeface="Poppins"/>
                          <a:ea typeface="Poppins"/>
                          <a:cs typeface="Poppins"/>
                          <a:sym typeface="Poppins"/>
                        </a:rPr>
                        <a:t>Multiusuário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Não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Até 5 usuários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Ilimitado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44668">
                <a:tc>
                  <a:txBody>
                    <a:bodyPr anchor="t" rtlCol="false"/>
                    <a:lstStyle/>
                    <a:p>
                      <a:pPr algn="ctr">
                        <a:lnSpc>
                          <a:spcPts val="3500"/>
                        </a:lnSpc>
                        <a:defRPr/>
                      </a:pPr>
                      <a:r>
                        <a:rPr lang="en-US" sz="2500">
                          <a:solidFill>
                            <a:srgbClr val="000000"/>
                          </a:solidFill>
                          <a:latin typeface="Poppins"/>
                          <a:ea typeface="Poppins"/>
                          <a:cs typeface="Poppins"/>
                          <a:sym typeface="Poppins"/>
                        </a:rPr>
                        <a:t>Suporte Técnico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Não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Sim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Sim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78846">
                <a:tc>
                  <a:txBody>
                    <a:bodyPr anchor="t" rtlCol="false"/>
                    <a:lstStyle/>
                    <a:p>
                      <a:pPr algn="ctr">
                        <a:lnSpc>
                          <a:spcPts val="3500"/>
                        </a:lnSpc>
                        <a:defRPr/>
                      </a:pPr>
                      <a:r>
                        <a:rPr lang="en-US" sz="2500">
                          <a:solidFill>
                            <a:srgbClr val="000000"/>
                          </a:solidFill>
                          <a:latin typeface="Poppins"/>
                          <a:ea typeface="Poppins"/>
                          <a:cs typeface="Poppins"/>
                          <a:sym typeface="Poppins"/>
                        </a:rPr>
                        <a:t>Treinamento para equipe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Não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Não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Poppins"/>
                          <a:ea typeface="Poppins"/>
                          <a:cs typeface="Poppins"/>
                          <a:sym typeface="Poppins"/>
                        </a:rPr>
                        <a:t>Não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5" id="5"/>
          <p:cNvSpPr txBox="true"/>
          <p:nvPr/>
        </p:nvSpPr>
        <p:spPr>
          <a:xfrm rot="0">
            <a:off x="4993201" y="1312382"/>
            <a:ext cx="8301597" cy="474312"/>
          </a:xfrm>
          <a:prstGeom prst="rect">
            <a:avLst/>
          </a:prstGeom>
        </p:spPr>
        <p:txBody>
          <a:bodyPr anchor="t" rtlCol="false" tIns="0" lIns="0" bIns="0" rIns="0">
            <a:spAutoFit/>
          </a:bodyPr>
          <a:lstStyle/>
          <a:p>
            <a:pPr algn="ctr" marL="0" indent="0" lvl="0">
              <a:lnSpc>
                <a:spcPts val="3540"/>
              </a:lnSpc>
              <a:spcBef>
                <a:spcPct val="0"/>
              </a:spcBef>
            </a:pPr>
            <a:r>
              <a:rPr lang="en-US" b="true" sz="3000" spc="12">
                <a:solidFill>
                  <a:srgbClr val="3567A1"/>
                </a:solidFill>
                <a:latin typeface="Poppins Heavy"/>
                <a:ea typeface="Poppins Heavy"/>
                <a:cs typeface="Poppins Heavy"/>
                <a:sym typeface="Poppins Heavy"/>
              </a:rPr>
              <a:t>Planos mensais</a:t>
            </a:r>
          </a:p>
        </p:txBody>
      </p:sp>
    </p:spTree>
  </p:cSld>
  <p:clrMapOvr>
    <a:masterClrMapping/>
  </p:clrMapOvr>
  <p:transition spd="slow">
    <p:cover dir="l"/>
  </p:transition>
</p:sld>
</file>

<file path=ppt/slides/slide2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24</a:t>
            </a:r>
          </a:p>
        </p:txBody>
      </p:sp>
      <p:sp>
        <p:nvSpPr>
          <p:cNvPr name="TextBox 3" id="3"/>
          <p:cNvSpPr txBox="true"/>
          <p:nvPr/>
        </p:nvSpPr>
        <p:spPr>
          <a:xfrm rot="0">
            <a:off x="3783120" y="223081"/>
            <a:ext cx="10721759" cy="1108351"/>
          </a:xfrm>
          <a:prstGeom prst="rect">
            <a:avLst/>
          </a:prstGeom>
        </p:spPr>
        <p:txBody>
          <a:bodyPr anchor="t" rtlCol="false" tIns="0" lIns="0" bIns="0" rIns="0">
            <a:spAutoFit/>
          </a:bodyPr>
          <a:lstStyle/>
          <a:p>
            <a:pPr algn="ctr" marL="0" indent="0" lvl="0">
              <a:lnSpc>
                <a:spcPts val="8213"/>
              </a:lnSpc>
              <a:spcBef>
                <a:spcPct val="0"/>
              </a:spcBef>
            </a:pPr>
            <a:r>
              <a:rPr lang="en-US" b="true" sz="6960" spc="27">
                <a:solidFill>
                  <a:srgbClr val="3567A1"/>
                </a:solidFill>
                <a:latin typeface="Poppins Heavy"/>
                <a:ea typeface="Poppins Heavy"/>
                <a:cs typeface="Poppins Heavy"/>
                <a:sym typeface="Poppins Heavy"/>
              </a:rPr>
              <a:t>Modelo de Assinatura</a:t>
            </a:r>
          </a:p>
        </p:txBody>
      </p:sp>
      <p:graphicFrame>
        <p:nvGraphicFramePr>
          <p:cNvPr name="Table 4" id="4"/>
          <p:cNvGraphicFramePr>
            <a:graphicFrameLocks noGrp="true"/>
          </p:cNvGraphicFramePr>
          <p:nvPr/>
        </p:nvGraphicFramePr>
        <p:xfrm>
          <a:off x="2021147" y="3093156"/>
          <a:ext cx="14245707" cy="4100687"/>
        </p:xfrm>
        <a:graphic>
          <a:graphicData uri="http://schemas.openxmlformats.org/drawingml/2006/table">
            <a:tbl>
              <a:tblPr/>
              <a:tblGrid>
                <a:gridCol w="7122853"/>
                <a:gridCol w="7122853"/>
              </a:tblGrid>
              <a:tr h="1182562">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Planos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Valor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r>
              <a:tr h="1197160">
                <a:tc>
                  <a:txBody>
                    <a:bodyPr anchor="t" rtlCol="false"/>
                    <a:lstStyle/>
                    <a:p>
                      <a:pPr algn="ctr">
                        <a:lnSpc>
                          <a:spcPts val="4200"/>
                        </a:lnSpc>
                        <a:defRPr/>
                      </a:pPr>
                      <a:r>
                        <a:rPr lang="en-US" sz="3000">
                          <a:solidFill>
                            <a:srgbClr val="000000"/>
                          </a:solidFill>
                          <a:latin typeface="Poppins"/>
                          <a:ea typeface="Poppins"/>
                          <a:cs typeface="Poppins"/>
                          <a:sym typeface="Poppins"/>
                        </a:rPr>
                        <a:t>Licença individual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 R$ 5.999,00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20965">
                <a:tc>
                  <a:txBody>
                    <a:bodyPr anchor="t" rtlCol="false"/>
                    <a:lstStyle/>
                    <a:p>
                      <a:pPr algn="ctr">
                        <a:lnSpc>
                          <a:spcPts val="4200"/>
                        </a:lnSpc>
                        <a:defRPr/>
                      </a:pPr>
                      <a:r>
                        <a:rPr lang="en-US" sz="3000">
                          <a:solidFill>
                            <a:srgbClr val="000000"/>
                          </a:solidFill>
                          <a:latin typeface="Poppins"/>
                          <a:ea typeface="Poppins"/>
                          <a:cs typeface="Poppins"/>
                          <a:sym typeface="Poppins"/>
                        </a:rPr>
                        <a:t>Licença Empresarial (para uso ilimitado na empresa)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 R$ 24.999,00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5" id="5"/>
          <p:cNvSpPr txBox="true"/>
          <p:nvPr/>
        </p:nvSpPr>
        <p:spPr>
          <a:xfrm rot="0">
            <a:off x="4993201" y="1312382"/>
            <a:ext cx="8301597" cy="474312"/>
          </a:xfrm>
          <a:prstGeom prst="rect">
            <a:avLst/>
          </a:prstGeom>
        </p:spPr>
        <p:txBody>
          <a:bodyPr anchor="t" rtlCol="false" tIns="0" lIns="0" bIns="0" rIns="0">
            <a:spAutoFit/>
          </a:bodyPr>
          <a:lstStyle/>
          <a:p>
            <a:pPr algn="ctr" marL="0" indent="0" lvl="0">
              <a:lnSpc>
                <a:spcPts val="3540"/>
              </a:lnSpc>
              <a:spcBef>
                <a:spcPct val="0"/>
              </a:spcBef>
            </a:pPr>
            <a:r>
              <a:rPr lang="en-US" b="true" sz="3000" spc="12">
                <a:solidFill>
                  <a:srgbClr val="3567A1"/>
                </a:solidFill>
                <a:latin typeface="Poppins Heavy"/>
                <a:ea typeface="Poppins Heavy"/>
                <a:cs typeface="Poppins Heavy"/>
                <a:sym typeface="Poppins Heavy"/>
              </a:rPr>
              <a:t>Licença perpétua </a:t>
            </a:r>
          </a:p>
        </p:txBody>
      </p:sp>
    </p:spTree>
  </p:cSld>
  <p:clrMapOvr>
    <a:masterClrMapping/>
  </p:clrMapOvr>
  <p:transition spd="slow">
    <p:cover dir="l"/>
  </p:transition>
</p:sld>
</file>

<file path=ppt/slides/slide2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25</a:t>
            </a:r>
          </a:p>
        </p:txBody>
      </p:sp>
      <p:sp>
        <p:nvSpPr>
          <p:cNvPr name="TextBox 3" id="3"/>
          <p:cNvSpPr txBox="true"/>
          <p:nvPr/>
        </p:nvSpPr>
        <p:spPr>
          <a:xfrm rot="0">
            <a:off x="5256155" y="223081"/>
            <a:ext cx="7775690" cy="1108351"/>
          </a:xfrm>
          <a:prstGeom prst="rect">
            <a:avLst/>
          </a:prstGeom>
        </p:spPr>
        <p:txBody>
          <a:bodyPr anchor="t" rtlCol="false" tIns="0" lIns="0" bIns="0" rIns="0">
            <a:spAutoFit/>
          </a:bodyPr>
          <a:lstStyle/>
          <a:p>
            <a:pPr algn="ctr" marL="0" indent="0" lvl="0">
              <a:lnSpc>
                <a:spcPts val="8213"/>
              </a:lnSpc>
              <a:spcBef>
                <a:spcPct val="0"/>
              </a:spcBef>
            </a:pPr>
            <a:r>
              <a:rPr lang="en-US" b="true" sz="6960" spc="27">
                <a:solidFill>
                  <a:srgbClr val="3567A1"/>
                </a:solidFill>
                <a:latin typeface="Poppins Heavy"/>
                <a:ea typeface="Poppins Heavy"/>
                <a:cs typeface="Poppins Heavy"/>
                <a:sym typeface="Poppins Heavy"/>
              </a:rPr>
              <a:t>Precificação</a:t>
            </a:r>
          </a:p>
        </p:txBody>
      </p:sp>
      <p:sp>
        <p:nvSpPr>
          <p:cNvPr name="TextBox 4" id="4"/>
          <p:cNvSpPr txBox="true"/>
          <p:nvPr/>
        </p:nvSpPr>
        <p:spPr>
          <a:xfrm rot="0">
            <a:off x="3037205" y="1566814"/>
            <a:ext cx="12213591" cy="1085215"/>
          </a:xfrm>
          <a:prstGeom prst="rect">
            <a:avLst/>
          </a:prstGeom>
        </p:spPr>
        <p:txBody>
          <a:bodyPr anchor="t" rtlCol="false" tIns="0" lIns="0" bIns="0" rIns="0">
            <a:spAutoFit/>
          </a:bodyPr>
          <a:lstStyle/>
          <a:p>
            <a:pPr algn="ctr" marL="0" indent="0" lvl="0">
              <a:lnSpc>
                <a:spcPts val="4129"/>
              </a:lnSpc>
              <a:spcBef>
                <a:spcPct val="0"/>
              </a:spcBef>
            </a:pPr>
            <a:r>
              <a:rPr lang="en-US" sz="3499" spc="13">
                <a:solidFill>
                  <a:srgbClr val="000000"/>
                </a:solidFill>
                <a:latin typeface="Poppins"/>
                <a:ea typeface="Poppins"/>
                <a:cs typeface="Poppins"/>
                <a:sym typeface="Poppins"/>
              </a:rPr>
              <a:t>Se conseguirmos 200 clientes no primeiro ano, e assumindo que metade escolha o plano profissional</a:t>
            </a:r>
          </a:p>
        </p:txBody>
      </p:sp>
      <p:graphicFrame>
        <p:nvGraphicFramePr>
          <p:cNvPr name="Table 5" id="5"/>
          <p:cNvGraphicFramePr>
            <a:graphicFrameLocks noGrp="true"/>
          </p:cNvGraphicFramePr>
          <p:nvPr/>
        </p:nvGraphicFramePr>
        <p:xfrm>
          <a:off x="2021147" y="3367088"/>
          <a:ext cx="14245707" cy="3552825"/>
        </p:xfrm>
        <a:graphic>
          <a:graphicData uri="http://schemas.openxmlformats.org/drawingml/2006/table">
            <a:tbl>
              <a:tblPr/>
              <a:tblGrid>
                <a:gridCol w="7122853"/>
                <a:gridCol w="7122853"/>
              </a:tblGrid>
              <a:tr h="1184275">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Quantitativo de clientes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b="true">
                          <a:solidFill>
                            <a:srgbClr val="FFFFFF"/>
                          </a:solidFill>
                          <a:latin typeface="Poppins Bold"/>
                          <a:ea typeface="Poppins Bold"/>
                          <a:cs typeface="Poppins Bold"/>
                          <a:sym typeface="Poppins Bold"/>
                        </a:rPr>
                        <a:t>Valor mensal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r>
              <a:tr h="1184275">
                <a:tc>
                  <a:txBody>
                    <a:bodyPr anchor="t" rtlCol="false"/>
                    <a:lstStyle/>
                    <a:p>
                      <a:pPr algn="ctr">
                        <a:lnSpc>
                          <a:spcPts val="4200"/>
                        </a:lnSpc>
                        <a:defRPr/>
                      </a:pPr>
                      <a:r>
                        <a:rPr lang="en-US" sz="3000">
                          <a:solidFill>
                            <a:srgbClr val="000000"/>
                          </a:solidFill>
                          <a:latin typeface="Poppins"/>
                          <a:ea typeface="Poppins"/>
                          <a:cs typeface="Poppins"/>
                          <a:sym typeface="Poppins"/>
                        </a:rPr>
                        <a:t>100 clientes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Poppins"/>
                          <a:ea typeface="Poppins"/>
                          <a:cs typeface="Poppins"/>
                          <a:sym typeface="Poppins"/>
                        </a:rPr>
                        <a:t> R$ 399,00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84275">
                <a:tc>
                  <a:txBody>
                    <a:bodyPr anchor="t" rtlCol="false"/>
                    <a:lstStyle/>
                    <a:p>
                      <a:pPr algn="ctr">
                        <a:lnSpc>
                          <a:spcPts val="4200"/>
                        </a:lnSpc>
                        <a:defRPr/>
                      </a:pPr>
                      <a:r>
                        <a:rPr lang="en-US" sz="3000">
                          <a:solidFill>
                            <a:srgbClr val="FFFFFF"/>
                          </a:solidFill>
                          <a:latin typeface="Poppins"/>
                          <a:ea typeface="Poppins"/>
                          <a:cs typeface="Poppins"/>
                          <a:sym typeface="Poppins"/>
                        </a:rPr>
                        <a:t>Valor anual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3567A1"/>
                    </a:solidFill>
                  </a:tcPr>
                </a:tc>
                <a:tc>
                  <a:txBody>
                    <a:bodyPr anchor="t" rtlCol="false"/>
                    <a:lstStyle/>
                    <a:p>
                      <a:pPr algn="ctr">
                        <a:lnSpc>
                          <a:spcPts val="4200"/>
                        </a:lnSpc>
                        <a:defRPr/>
                      </a:pPr>
                      <a:r>
                        <a:rPr lang="en-US" sz="3000">
                          <a:solidFill>
                            <a:srgbClr val="000000"/>
                          </a:solidFill>
                          <a:latin typeface="Poppins"/>
                          <a:ea typeface="Poppins"/>
                          <a:cs typeface="Poppins"/>
                          <a:sym typeface="Poppins"/>
                        </a:rPr>
                        <a:t>R$ 478.800,00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6" id="6"/>
          <p:cNvSpPr txBox="true"/>
          <p:nvPr/>
        </p:nvSpPr>
        <p:spPr>
          <a:xfrm rot="0">
            <a:off x="2021147" y="7605713"/>
            <a:ext cx="14245707" cy="1085215"/>
          </a:xfrm>
          <a:prstGeom prst="rect">
            <a:avLst/>
          </a:prstGeom>
        </p:spPr>
        <p:txBody>
          <a:bodyPr anchor="t" rtlCol="false" tIns="0" lIns="0" bIns="0" rIns="0">
            <a:spAutoFit/>
          </a:bodyPr>
          <a:lstStyle/>
          <a:p>
            <a:pPr algn="ctr" marL="0" indent="0" lvl="0">
              <a:lnSpc>
                <a:spcPts val="4129"/>
              </a:lnSpc>
              <a:spcBef>
                <a:spcPct val="0"/>
              </a:spcBef>
            </a:pPr>
            <a:r>
              <a:rPr lang="en-US" sz="3499" spc="13">
                <a:solidFill>
                  <a:srgbClr val="000000"/>
                </a:solidFill>
                <a:latin typeface="Poppins"/>
                <a:ea typeface="Poppins"/>
                <a:cs typeface="Poppins"/>
                <a:sym typeface="Poppins"/>
              </a:rPr>
              <a:t>Isso cobre os custos iniciais e já gera um bom lucro no primeiro ano, sem contar clientes adicionais ou renovações.</a:t>
            </a:r>
          </a:p>
        </p:txBody>
      </p:sp>
    </p:spTree>
  </p:cSld>
  <p:clrMapOvr>
    <a:masterClrMapping/>
  </p:clrMapOvr>
  <p:transition spd="slow">
    <p:cover dir="l"/>
  </p:transition>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26</a:t>
            </a:r>
          </a:p>
        </p:txBody>
      </p:sp>
      <p:sp>
        <p:nvSpPr>
          <p:cNvPr name="Freeform 3" id="3"/>
          <p:cNvSpPr/>
          <p:nvPr/>
        </p:nvSpPr>
        <p:spPr>
          <a:xfrm flipH="false" flipV="false" rot="0">
            <a:off x="5077780" y="3359300"/>
            <a:ext cx="8132441" cy="2235923"/>
          </a:xfrm>
          <a:custGeom>
            <a:avLst/>
            <a:gdLst/>
            <a:ahLst/>
            <a:cxnLst/>
            <a:rect r="r" b="b" t="t" l="l"/>
            <a:pathLst>
              <a:path h="2235923" w="8132441">
                <a:moveTo>
                  <a:pt x="0" y="0"/>
                </a:moveTo>
                <a:lnTo>
                  <a:pt x="8132440" y="0"/>
                </a:lnTo>
                <a:lnTo>
                  <a:pt x="8132440" y="2235923"/>
                </a:lnTo>
                <a:lnTo>
                  <a:pt x="0" y="2235923"/>
                </a:lnTo>
                <a:lnTo>
                  <a:pt x="0" y="0"/>
                </a:lnTo>
                <a:close/>
              </a:path>
            </a:pathLst>
          </a:custGeom>
          <a:blipFill>
            <a:blip r:embed="rId2"/>
            <a:stretch>
              <a:fillRect l="0" t="-287220" r="0" b="0"/>
            </a:stretch>
          </a:blipFill>
        </p:spPr>
      </p:sp>
      <p:sp>
        <p:nvSpPr>
          <p:cNvPr name="TextBox 4" id="4"/>
          <p:cNvSpPr txBox="true"/>
          <p:nvPr/>
        </p:nvSpPr>
        <p:spPr>
          <a:xfrm rot="0">
            <a:off x="3702984" y="5766673"/>
            <a:ext cx="10882031" cy="1161028"/>
          </a:xfrm>
          <a:prstGeom prst="rect">
            <a:avLst/>
          </a:prstGeom>
        </p:spPr>
        <p:txBody>
          <a:bodyPr anchor="t" rtlCol="false" tIns="0" lIns="0" bIns="0" rIns="0">
            <a:spAutoFit/>
          </a:bodyPr>
          <a:lstStyle/>
          <a:p>
            <a:pPr algn="ctr" marL="0" indent="0" lvl="0">
              <a:lnSpc>
                <a:spcPts val="4450"/>
              </a:lnSpc>
              <a:spcBef>
                <a:spcPct val="0"/>
              </a:spcBef>
            </a:pPr>
            <a:r>
              <a:rPr lang="en-US" b="true" sz="5174">
                <a:solidFill>
                  <a:srgbClr val="990099"/>
                </a:solidFill>
                <a:latin typeface="Sarabun Bold"/>
                <a:ea typeface="Sarabun Bold"/>
                <a:cs typeface="Sarabun Bold"/>
                <a:sym typeface="Sarabun Bold"/>
              </a:rPr>
              <a:t>O coração do seu projeto começa aqui!</a:t>
            </a:r>
          </a:p>
        </p:txBody>
      </p:sp>
      <p:sp>
        <p:nvSpPr>
          <p:cNvPr name="Freeform 5" id="5"/>
          <p:cNvSpPr/>
          <p:nvPr/>
        </p:nvSpPr>
        <p:spPr>
          <a:xfrm flipH="false" flipV="false" rot="0">
            <a:off x="14581820" y="1309171"/>
            <a:ext cx="7668657" cy="7668657"/>
          </a:xfrm>
          <a:custGeom>
            <a:avLst/>
            <a:gdLst/>
            <a:ahLst/>
            <a:cxnLst/>
            <a:rect r="r" b="b" t="t" l="l"/>
            <a:pathLst>
              <a:path h="7668657" w="7668657">
                <a:moveTo>
                  <a:pt x="0" y="0"/>
                </a:moveTo>
                <a:lnTo>
                  <a:pt x="7668658" y="0"/>
                </a:lnTo>
                <a:lnTo>
                  <a:pt x="7668658" y="7668658"/>
                </a:lnTo>
                <a:lnTo>
                  <a:pt x="0" y="76686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3965673" y="1309171"/>
            <a:ext cx="7668657" cy="7668657"/>
          </a:xfrm>
          <a:custGeom>
            <a:avLst/>
            <a:gdLst/>
            <a:ahLst/>
            <a:cxnLst/>
            <a:rect r="r" b="b" t="t" l="l"/>
            <a:pathLst>
              <a:path h="7668657" w="7668657">
                <a:moveTo>
                  <a:pt x="0" y="0"/>
                </a:moveTo>
                <a:lnTo>
                  <a:pt x="7668657" y="0"/>
                </a:lnTo>
                <a:lnTo>
                  <a:pt x="7668657" y="7668658"/>
                </a:lnTo>
                <a:lnTo>
                  <a:pt x="0" y="76686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transition spd="slow">
    <p:cover dir="l"/>
  </p:transition>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557964" y="2054895"/>
            <a:ext cx="1566031" cy="1916448"/>
          </a:xfrm>
          <a:custGeom>
            <a:avLst/>
            <a:gdLst/>
            <a:ahLst/>
            <a:cxnLst/>
            <a:rect r="r" b="b" t="t" l="l"/>
            <a:pathLst>
              <a:path h="1916448" w="1566031">
                <a:moveTo>
                  <a:pt x="0" y="0"/>
                </a:moveTo>
                <a:lnTo>
                  <a:pt x="1566031" y="0"/>
                </a:lnTo>
                <a:lnTo>
                  <a:pt x="1566031" y="1916448"/>
                </a:lnTo>
                <a:lnTo>
                  <a:pt x="0" y="1916448"/>
                </a:lnTo>
                <a:lnTo>
                  <a:pt x="0" y="0"/>
                </a:lnTo>
                <a:close/>
              </a:path>
            </a:pathLst>
          </a:custGeom>
          <a:blipFill>
            <a:blip r:embed="rId2"/>
            <a:stretch>
              <a:fillRect l="-150665" t="0" r="0" b="-3346"/>
            </a:stretch>
          </a:blipFill>
        </p:spPr>
      </p:sp>
      <p:sp>
        <p:nvSpPr>
          <p:cNvPr name="TextBox 3" id="3"/>
          <p:cNvSpPr txBox="true"/>
          <p:nvPr/>
        </p:nvSpPr>
        <p:spPr>
          <a:xfrm rot="0">
            <a:off x="5557964" y="4399240"/>
            <a:ext cx="10934450" cy="3896994"/>
          </a:xfrm>
          <a:prstGeom prst="rect">
            <a:avLst/>
          </a:prstGeom>
        </p:spPr>
        <p:txBody>
          <a:bodyPr anchor="t" rtlCol="false" tIns="0" lIns="0" bIns="0" rIns="0">
            <a:spAutoFit/>
          </a:bodyPr>
          <a:lstStyle/>
          <a:p>
            <a:pPr algn="just" marL="0" indent="0" lvl="0">
              <a:lnSpc>
                <a:spcPts val="3439"/>
              </a:lnSpc>
              <a:spcBef>
                <a:spcPct val="0"/>
              </a:spcBef>
            </a:pPr>
            <a:r>
              <a:rPr lang="en-US" b="true" sz="3999">
                <a:solidFill>
                  <a:srgbClr val="000000"/>
                </a:solidFill>
                <a:latin typeface="Sarabun Bold"/>
                <a:ea typeface="Sarabun Bold"/>
                <a:cs typeface="Sarabun Bold"/>
                <a:sym typeface="Sarabun Bold"/>
              </a:rPr>
              <a:t>É uma inteligência artificial integrada ao DevCore , projetada para transformar a modelagem de projetos em um processo intuitivo, ágil e estratégico. Com sua capacidade de compreender e refinar requisitos, gerar diagramas de caso de uso e analisar impactos, Thalia atua como um assistente virtual que guia e otimiza cada etapa do desenvolvimento de software.</a:t>
            </a:r>
          </a:p>
        </p:txBody>
      </p:sp>
      <p:sp>
        <p:nvSpPr>
          <p:cNvPr name="TextBox 4" id="4"/>
          <p:cNvSpPr txBox="true"/>
          <p:nvPr/>
        </p:nvSpPr>
        <p:spPr>
          <a:xfrm rot="0">
            <a:off x="7538611" y="1959645"/>
            <a:ext cx="5646590" cy="2075827"/>
          </a:xfrm>
          <a:prstGeom prst="rect">
            <a:avLst/>
          </a:prstGeom>
        </p:spPr>
        <p:txBody>
          <a:bodyPr anchor="t" rtlCol="false" tIns="0" lIns="0" bIns="0" rIns="0">
            <a:spAutoFit/>
          </a:bodyPr>
          <a:lstStyle/>
          <a:p>
            <a:pPr algn="ctr" marL="0" indent="0" lvl="0">
              <a:lnSpc>
                <a:spcPts val="15336"/>
              </a:lnSpc>
              <a:spcBef>
                <a:spcPct val="0"/>
              </a:spcBef>
            </a:pPr>
            <a:r>
              <a:rPr lang="en-US" b="true" sz="12997" spc="51">
                <a:solidFill>
                  <a:srgbClr val="990099"/>
                </a:solidFill>
                <a:latin typeface="Poppins Heavy"/>
                <a:ea typeface="Poppins Heavy"/>
                <a:cs typeface="Poppins Heavy"/>
                <a:sym typeface="Poppins Heavy"/>
              </a:rPr>
              <a:t>Thalia</a:t>
            </a:r>
          </a:p>
        </p:txBody>
      </p:sp>
      <p:sp>
        <p:nvSpPr>
          <p:cNvPr name="Freeform 5" id="5"/>
          <p:cNvSpPr/>
          <p:nvPr/>
        </p:nvSpPr>
        <p:spPr>
          <a:xfrm flipH="false" flipV="false" rot="0">
            <a:off x="-3965673" y="1309171"/>
            <a:ext cx="7668657" cy="7668657"/>
          </a:xfrm>
          <a:custGeom>
            <a:avLst/>
            <a:gdLst/>
            <a:ahLst/>
            <a:cxnLst/>
            <a:rect r="r" b="b" t="t" l="l"/>
            <a:pathLst>
              <a:path h="7668657" w="7668657">
                <a:moveTo>
                  <a:pt x="0" y="0"/>
                </a:moveTo>
                <a:lnTo>
                  <a:pt x="7668657" y="0"/>
                </a:lnTo>
                <a:lnTo>
                  <a:pt x="7668657" y="7668658"/>
                </a:lnTo>
                <a:lnTo>
                  <a:pt x="0" y="76686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7259300" y="8939729"/>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27</a:t>
            </a:r>
          </a:p>
        </p:txBody>
      </p:sp>
    </p:spTree>
  </p:cSld>
  <p:clrMapOvr>
    <a:masterClrMapping/>
  </p:clrMapOvr>
  <p:transition spd="slow">
    <p:cover dir="l"/>
  </p:transition>
</p:sld>
</file>

<file path=ppt/slides/slide2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7872"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28</a:t>
            </a:r>
          </a:p>
        </p:txBody>
      </p:sp>
      <p:sp>
        <p:nvSpPr>
          <p:cNvPr name="TextBox 3" id="3"/>
          <p:cNvSpPr txBox="true"/>
          <p:nvPr/>
        </p:nvSpPr>
        <p:spPr>
          <a:xfrm rot="0">
            <a:off x="1027774" y="-42497"/>
            <a:ext cx="5777296" cy="958149"/>
          </a:xfrm>
          <a:prstGeom prst="rect">
            <a:avLst/>
          </a:prstGeom>
        </p:spPr>
        <p:txBody>
          <a:bodyPr anchor="t" rtlCol="false" tIns="0" lIns="0" bIns="0" rIns="0">
            <a:spAutoFit/>
          </a:bodyPr>
          <a:lstStyle/>
          <a:p>
            <a:pPr algn="ctr" marL="0" indent="0" lvl="0">
              <a:lnSpc>
                <a:spcPts val="7080"/>
              </a:lnSpc>
              <a:spcBef>
                <a:spcPct val="0"/>
              </a:spcBef>
            </a:pPr>
            <a:r>
              <a:rPr lang="en-US" b="true" sz="6000" spc="24">
                <a:solidFill>
                  <a:srgbClr val="000000"/>
                </a:solidFill>
                <a:latin typeface="Poppins Heavy"/>
                <a:ea typeface="Poppins Heavy"/>
                <a:cs typeface="Poppins Heavy"/>
                <a:sym typeface="Poppins Heavy"/>
              </a:rPr>
              <a:t>Fluxo de rotas</a:t>
            </a:r>
          </a:p>
        </p:txBody>
      </p:sp>
      <p:grpSp>
        <p:nvGrpSpPr>
          <p:cNvPr name="Group 4" id="4"/>
          <p:cNvGrpSpPr/>
          <p:nvPr/>
        </p:nvGrpSpPr>
        <p:grpSpPr>
          <a:xfrm rot="0">
            <a:off x="425224" y="4630422"/>
            <a:ext cx="2451827" cy="788604"/>
            <a:chOff x="0" y="0"/>
            <a:chExt cx="867870" cy="279141"/>
          </a:xfrm>
        </p:grpSpPr>
        <p:sp>
          <p:nvSpPr>
            <p:cNvPr name="Freeform 5" id="5"/>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990099"/>
            </a:solidFill>
            <a:ln w="76200" cap="rnd">
              <a:solidFill>
                <a:srgbClr val="990099"/>
              </a:solidFill>
              <a:prstDash val="solid"/>
              <a:round/>
            </a:ln>
          </p:spPr>
        </p:sp>
        <p:sp>
          <p:nvSpPr>
            <p:cNvPr name="TextBox 6" id="6"/>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Login</a:t>
              </a:r>
            </a:p>
          </p:txBody>
        </p:sp>
      </p:grpSp>
      <p:sp>
        <p:nvSpPr>
          <p:cNvPr name="AutoShape 7" id="7"/>
          <p:cNvSpPr/>
          <p:nvPr/>
        </p:nvSpPr>
        <p:spPr>
          <a:xfrm>
            <a:off x="1651138" y="5419026"/>
            <a:ext cx="0" cy="1571935"/>
          </a:xfrm>
          <a:prstGeom prst="line">
            <a:avLst/>
          </a:prstGeom>
          <a:ln cap="flat" w="95250">
            <a:solidFill>
              <a:srgbClr val="990099"/>
            </a:solidFill>
            <a:prstDash val="solid"/>
            <a:headEnd type="none" len="sm" w="sm"/>
            <a:tailEnd type="arrow" len="sm" w="med"/>
          </a:ln>
        </p:spPr>
      </p:sp>
      <p:grpSp>
        <p:nvGrpSpPr>
          <p:cNvPr name="Group 8" id="8"/>
          <p:cNvGrpSpPr/>
          <p:nvPr/>
        </p:nvGrpSpPr>
        <p:grpSpPr>
          <a:xfrm rot="0">
            <a:off x="425224" y="6990961"/>
            <a:ext cx="2451827" cy="788604"/>
            <a:chOff x="0" y="0"/>
            <a:chExt cx="867870" cy="279141"/>
          </a:xfrm>
        </p:grpSpPr>
        <p:sp>
          <p:nvSpPr>
            <p:cNvPr name="Freeform 9" id="9"/>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10" id="10"/>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Cadastro</a:t>
              </a:r>
            </a:p>
          </p:txBody>
        </p:sp>
      </p:grpSp>
      <p:grpSp>
        <p:nvGrpSpPr>
          <p:cNvPr name="Group 11" id="11"/>
          <p:cNvGrpSpPr/>
          <p:nvPr/>
        </p:nvGrpSpPr>
        <p:grpSpPr>
          <a:xfrm rot="0">
            <a:off x="3553947" y="4630422"/>
            <a:ext cx="3406204" cy="788604"/>
            <a:chOff x="0" y="0"/>
            <a:chExt cx="1205690" cy="279141"/>
          </a:xfrm>
        </p:grpSpPr>
        <p:sp>
          <p:nvSpPr>
            <p:cNvPr name="Freeform 12" id="12"/>
            <p:cNvSpPr/>
            <p:nvPr/>
          </p:nvSpPr>
          <p:spPr>
            <a:xfrm flipH="false" flipV="false" rot="0">
              <a:off x="0" y="0"/>
              <a:ext cx="1205690" cy="279141"/>
            </a:xfrm>
            <a:custGeom>
              <a:avLst/>
              <a:gdLst/>
              <a:ahLst/>
              <a:cxnLst/>
              <a:rect r="r" b="b" t="t" l="l"/>
              <a:pathLst>
                <a:path h="279141" w="1205690">
                  <a:moveTo>
                    <a:pt x="118190" y="0"/>
                  </a:moveTo>
                  <a:lnTo>
                    <a:pt x="1087499" y="0"/>
                  </a:lnTo>
                  <a:cubicBezTo>
                    <a:pt x="1152774" y="0"/>
                    <a:pt x="1205690" y="52916"/>
                    <a:pt x="1205690" y="118190"/>
                  </a:cubicBezTo>
                  <a:lnTo>
                    <a:pt x="1205690" y="160951"/>
                  </a:lnTo>
                  <a:cubicBezTo>
                    <a:pt x="1205690" y="192297"/>
                    <a:pt x="1193237" y="222359"/>
                    <a:pt x="1171073" y="244524"/>
                  </a:cubicBezTo>
                  <a:cubicBezTo>
                    <a:pt x="1148907" y="266689"/>
                    <a:pt x="1118845" y="279141"/>
                    <a:pt x="1087499" y="279141"/>
                  </a:cubicBezTo>
                  <a:lnTo>
                    <a:pt x="118190" y="279141"/>
                  </a:lnTo>
                  <a:cubicBezTo>
                    <a:pt x="86844" y="279141"/>
                    <a:pt x="56782" y="266689"/>
                    <a:pt x="34617" y="244524"/>
                  </a:cubicBezTo>
                  <a:cubicBezTo>
                    <a:pt x="12452" y="222359"/>
                    <a:pt x="0" y="192297"/>
                    <a:pt x="0" y="160951"/>
                  </a:cubicBezTo>
                  <a:lnTo>
                    <a:pt x="0" y="118190"/>
                  </a:lnTo>
                  <a:cubicBezTo>
                    <a:pt x="0" y="86844"/>
                    <a:pt x="12452" y="56782"/>
                    <a:pt x="34617" y="34617"/>
                  </a:cubicBezTo>
                  <a:cubicBezTo>
                    <a:pt x="56782" y="12452"/>
                    <a:pt x="86844" y="0"/>
                    <a:pt x="118190" y="0"/>
                  </a:cubicBezTo>
                  <a:close/>
                </a:path>
              </a:pathLst>
            </a:custGeom>
            <a:solidFill>
              <a:srgbClr val="FFFFFF"/>
            </a:solidFill>
            <a:ln w="76200" cap="rnd">
              <a:solidFill>
                <a:srgbClr val="990099"/>
              </a:solidFill>
              <a:prstDash val="solid"/>
              <a:round/>
            </a:ln>
          </p:spPr>
        </p:sp>
        <p:sp>
          <p:nvSpPr>
            <p:cNvPr name="TextBox 13" id="13"/>
            <p:cNvSpPr txBox="true"/>
            <p:nvPr/>
          </p:nvSpPr>
          <p:spPr>
            <a:xfrm>
              <a:off x="0" y="-142875"/>
              <a:ext cx="120569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Página principal</a:t>
              </a:r>
            </a:p>
          </p:txBody>
        </p:sp>
      </p:grpSp>
      <p:sp>
        <p:nvSpPr>
          <p:cNvPr name="AutoShape 14" id="14"/>
          <p:cNvSpPr/>
          <p:nvPr/>
        </p:nvSpPr>
        <p:spPr>
          <a:xfrm>
            <a:off x="2877051" y="5024724"/>
            <a:ext cx="676896" cy="0"/>
          </a:xfrm>
          <a:prstGeom prst="line">
            <a:avLst/>
          </a:prstGeom>
          <a:ln cap="flat" w="95250">
            <a:solidFill>
              <a:srgbClr val="990099"/>
            </a:solidFill>
            <a:prstDash val="solid"/>
            <a:headEnd type="none" len="sm" w="sm"/>
            <a:tailEnd type="arrow" len="sm" w="med"/>
          </a:ln>
        </p:spPr>
      </p:sp>
      <p:grpSp>
        <p:nvGrpSpPr>
          <p:cNvPr name="Group 15" id="15"/>
          <p:cNvGrpSpPr/>
          <p:nvPr/>
        </p:nvGrpSpPr>
        <p:grpSpPr>
          <a:xfrm rot="0">
            <a:off x="8186971" y="1718831"/>
            <a:ext cx="3846107" cy="788604"/>
            <a:chOff x="0" y="0"/>
            <a:chExt cx="1361401" cy="279141"/>
          </a:xfrm>
        </p:grpSpPr>
        <p:sp>
          <p:nvSpPr>
            <p:cNvPr name="Freeform 16" id="16"/>
            <p:cNvSpPr/>
            <p:nvPr/>
          </p:nvSpPr>
          <p:spPr>
            <a:xfrm flipH="false" flipV="false" rot="0">
              <a:off x="0" y="0"/>
              <a:ext cx="1361401" cy="279141"/>
            </a:xfrm>
            <a:custGeom>
              <a:avLst/>
              <a:gdLst/>
              <a:ahLst/>
              <a:cxnLst/>
              <a:rect r="r" b="b" t="t" l="l"/>
              <a:pathLst>
                <a:path h="279141" w="1361401">
                  <a:moveTo>
                    <a:pt x="104672" y="0"/>
                  </a:moveTo>
                  <a:lnTo>
                    <a:pt x="1256729" y="0"/>
                  </a:lnTo>
                  <a:cubicBezTo>
                    <a:pt x="1284490" y="0"/>
                    <a:pt x="1311114" y="11028"/>
                    <a:pt x="1330744" y="30658"/>
                  </a:cubicBezTo>
                  <a:cubicBezTo>
                    <a:pt x="1350373" y="50288"/>
                    <a:pt x="1361401" y="76911"/>
                    <a:pt x="1361401" y="104672"/>
                  </a:cubicBezTo>
                  <a:lnTo>
                    <a:pt x="1361401" y="174469"/>
                  </a:lnTo>
                  <a:cubicBezTo>
                    <a:pt x="1361401" y="202230"/>
                    <a:pt x="1350373" y="228854"/>
                    <a:pt x="1330744" y="248483"/>
                  </a:cubicBezTo>
                  <a:cubicBezTo>
                    <a:pt x="1311114" y="268113"/>
                    <a:pt x="1284490" y="279141"/>
                    <a:pt x="1256729" y="279141"/>
                  </a:cubicBezTo>
                  <a:lnTo>
                    <a:pt x="104672" y="279141"/>
                  </a:lnTo>
                  <a:cubicBezTo>
                    <a:pt x="76911" y="279141"/>
                    <a:pt x="50288" y="268113"/>
                    <a:pt x="30658" y="248483"/>
                  </a:cubicBezTo>
                  <a:cubicBezTo>
                    <a:pt x="11028" y="228854"/>
                    <a:pt x="0" y="202230"/>
                    <a:pt x="0" y="174469"/>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17" id="17"/>
            <p:cNvSpPr txBox="true"/>
            <p:nvPr/>
          </p:nvSpPr>
          <p:spPr>
            <a:xfrm>
              <a:off x="0" y="-142875"/>
              <a:ext cx="13614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Perfil do usuário</a:t>
              </a:r>
            </a:p>
          </p:txBody>
        </p:sp>
      </p:grpSp>
      <p:sp>
        <p:nvSpPr>
          <p:cNvPr name="AutoShape 18" id="18"/>
          <p:cNvSpPr/>
          <p:nvPr/>
        </p:nvSpPr>
        <p:spPr>
          <a:xfrm flipV="true">
            <a:off x="6442595" y="2113133"/>
            <a:ext cx="1744376" cy="2517288"/>
          </a:xfrm>
          <a:prstGeom prst="line">
            <a:avLst/>
          </a:prstGeom>
          <a:ln cap="flat" w="95250">
            <a:solidFill>
              <a:srgbClr val="990099"/>
            </a:solidFill>
            <a:prstDash val="solid"/>
            <a:headEnd type="none" len="sm" w="sm"/>
            <a:tailEnd type="arrow" len="sm" w="med"/>
          </a:ln>
        </p:spPr>
      </p:sp>
      <p:grpSp>
        <p:nvGrpSpPr>
          <p:cNvPr name="Group 19" id="19"/>
          <p:cNvGrpSpPr/>
          <p:nvPr/>
        </p:nvGrpSpPr>
        <p:grpSpPr>
          <a:xfrm rot="0">
            <a:off x="8141251" y="3455091"/>
            <a:ext cx="3891827" cy="1350513"/>
            <a:chOff x="0" y="0"/>
            <a:chExt cx="1377585" cy="478039"/>
          </a:xfrm>
        </p:grpSpPr>
        <p:sp>
          <p:nvSpPr>
            <p:cNvPr name="Freeform 20" id="20"/>
            <p:cNvSpPr/>
            <p:nvPr/>
          </p:nvSpPr>
          <p:spPr>
            <a:xfrm flipH="false" flipV="false" rot="0">
              <a:off x="0" y="0"/>
              <a:ext cx="1377585" cy="478039"/>
            </a:xfrm>
            <a:custGeom>
              <a:avLst/>
              <a:gdLst/>
              <a:ahLst/>
              <a:cxnLst/>
              <a:rect r="r" b="b" t="t" l="l"/>
              <a:pathLst>
                <a:path h="478039" w="1377585">
                  <a:moveTo>
                    <a:pt x="103442" y="0"/>
                  </a:moveTo>
                  <a:lnTo>
                    <a:pt x="1274143" y="0"/>
                  </a:lnTo>
                  <a:cubicBezTo>
                    <a:pt x="1331272" y="0"/>
                    <a:pt x="1377585" y="46313"/>
                    <a:pt x="1377585" y="103442"/>
                  </a:cubicBezTo>
                  <a:lnTo>
                    <a:pt x="1377585" y="374597"/>
                  </a:lnTo>
                  <a:cubicBezTo>
                    <a:pt x="1377585" y="402031"/>
                    <a:pt x="1366687" y="428342"/>
                    <a:pt x="1347287" y="447742"/>
                  </a:cubicBezTo>
                  <a:cubicBezTo>
                    <a:pt x="1327888" y="467141"/>
                    <a:pt x="1301577" y="478039"/>
                    <a:pt x="1274143" y="478039"/>
                  </a:cubicBezTo>
                  <a:lnTo>
                    <a:pt x="103442" y="478039"/>
                  </a:lnTo>
                  <a:cubicBezTo>
                    <a:pt x="46313" y="478039"/>
                    <a:pt x="0" y="431727"/>
                    <a:pt x="0" y="374597"/>
                  </a:cubicBezTo>
                  <a:lnTo>
                    <a:pt x="0" y="103442"/>
                  </a:lnTo>
                  <a:cubicBezTo>
                    <a:pt x="0" y="76008"/>
                    <a:pt x="10898" y="49697"/>
                    <a:pt x="30298" y="30298"/>
                  </a:cubicBezTo>
                  <a:cubicBezTo>
                    <a:pt x="49697" y="10898"/>
                    <a:pt x="76008" y="0"/>
                    <a:pt x="103442" y="0"/>
                  </a:cubicBezTo>
                  <a:close/>
                </a:path>
              </a:pathLst>
            </a:custGeom>
            <a:solidFill>
              <a:srgbClr val="FFFFFF"/>
            </a:solidFill>
            <a:ln w="76200" cap="rnd">
              <a:solidFill>
                <a:srgbClr val="990099"/>
              </a:solidFill>
              <a:prstDash val="solid"/>
              <a:round/>
            </a:ln>
          </p:spPr>
        </p:sp>
        <p:sp>
          <p:nvSpPr>
            <p:cNvPr name="TextBox 21" id="21"/>
            <p:cNvSpPr txBox="true"/>
            <p:nvPr/>
          </p:nvSpPr>
          <p:spPr>
            <a:xfrm>
              <a:off x="0" y="-142875"/>
              <a:ext cx="1377585"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Refinamento de requisitos</a:t>
              </a:r>
            </a:p>
          </p:txBody>
        </p:sp>
      </p:grpSp>
      <p:sp>
        <p:nvSpPr>
          <p:cNvPr name="AutoShape 22" id="22"/>
          <p:cNvSpPr/>
          <p:nvPr/>
        </p:nvSpPr>
        <p:spPr>
          <a:xfrm flipV="true">
            <a:off x="6960151" y="4130348"/>
            <a:ext cx="1181100" cy="894376"/>
          </a:xfrm>
          <a:prstGeom prst="line">
            <a:avLst/>
          </a:prstGeom>
          <a:ln cap="flat" w="95250">
            <a:solidFill>
              <a:srgbClr val="990099"/>
            </a:solidFill>
            <a:prstDash val="solid"/>
            <a:headEnd type="none" len="sm" w="sm"/>
            <a:tailEnd type="arrow" len="sm" w="med"/>
          </a:ln>
        </p:spPr>
      </p:sp>
      <p:sp>
        <p:nvSpPr>
          <p:cNvPr name="AutoShape 23" id="23"/>
          <p:cNvSpPr/>
          <p:nvPr/>
        </p:nvSpPr>
        <p:spPr>
          <a:xfrm>
            <a:off x="6960151" y="5024724"/>
            <a:ext cx="1226820" cy="1127383"/>
          </a:xfrm>
          <a:prstGeom prst="line">
            <a:avLst/>
          </a:prstGeom>
          <a:ln cap="flat" w="95250">
            <a:solidFill>
              <a:srgbClr val="990099"/>
            </a:solidFill>
            <a:prstDash val="solid"/>
            <a:headEnd type="none" len="sm" w="sm"/>
            <a:tailEnd type="arrow" len="sm" w="med"/>
          </a:ln>
        </p:spPr>
      </p:sp>
      <p:grpSp>
        <p:nvGrpSpPr>
          <p:cNvPr name="Group 24" id="24"/>
          <p:cNvGrpSpPr/>
          <p:nvPr/>
        </p:nvGrpSpPr>
        <p:grpSpPr>
          <a:xfrm rot="0">
            <a:off x="8186971" y="5476851"/>
            <a:ext cx="3846107" cy="1350513"/>
            <a:chOff x="0" y="0"/>
            <a:chExt cx="1361401" cy="478039"/>
          </a:xfrm>
        </p:grpSpPr>
        <p:sp>
          <p:nvSpPr>
            <p:cNvPr name="Freeform 25" id="25"/>
            <p:cNvSpPr/>
            <p:nvPr/>
          </p:nvSpPr>
          <p:spPr>
            <a:xfrm flipH="false" flipV="false" rot="0">
              <a:off x="0" y="0"/>
              <a:ext cx="1361401" cy="478039"/>
            </a:xfrm>
            <a:custGeom>
              <a:avLst/>
              <a:gdLst/>
              <a:ahLst/>
              <a:cxnLst/>
              <a:rect r="r" b="b" t="t" l="l"/>
              <a:pathLst>
                <a:path h="478039" w="1361401">
                  <a:moveTo>
                    <a:pt x="104672" y="0"/>
                  </a:moveTo>
                  <a:lnTo>
                    <a:pt x="1256729" y="0"/>
                  </a:lnTo>
                  <a:cubicBezTo>
                    <a:pt x="1284490" y="0"/>
                    <a:pt x="1311114" y="11028"/>
                    <a:pt x="1330744" y="30658"/>
                  </a:cubicBezTo>
                  <a:cubicBezTo>
                    <a:pt x="1350373" y="50288"/>
                    <a:pt x="1361401" y="76911"/>
                    <a:pt x="1361401" y="104672"/>
                  </a:cubicBezTo>
                  <a:lnTo>
                    <a:pt x="1361401" y="373367"/>
                  </a:lnTo>
                  <a:cubicBezTo>
                    <a:pt x="1361401" y="401128"/>
                    <a:pt x="1350373" y="427752"/>
                    <a:pt x="1330744" y="447382"/>
                  </a:cubicBezTo>
                  <a:cubicBezTo>
                    <a:pt x="1311114" y="467011"/>
                    <a:pt x="1284490" y="478039"/>
                    <a:pt x="1256729" y="478039"/>
                  </a:cubicBezTo>
                  <a:lnTo>
                    <a:pt x="104672" y="478039"/>
                  </a:lnTo>
                  <a:cubicBezTo>
                    <a:pt x="76911" y="478039"/>
                    <a:pt x="50288" y="467011"/>
                    <a:pt x="30658" y="447382"/>
                  </a:cubicBezTo>
                  <a:cubicBezTo>
                    <a:pt x="11028" y="427752"/>
                    <a:pt x="0" y="401128"/>
                    <a:pt x="0" y="373367"/>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26" id="26"/>
            <p:cNvSpPr txBox="true"/>
            <p:nvPr/>
          </p:nvSpPr>
          <p:spPr>
            <a:xfrm>
              <a:off x="0" y="-142875"/>
              <a:ext cx="1361401"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Planejamento de projetos</a:t>
              </a:r>
            </a:p>
          </p:txBody>
        </p:sp>
      </p:grpSp>
      <p:sp>
        <p:nvSpPr>
          <p:cNvPr name="AutoShape 27" id="27"/>
          <p:cNvSpPr/>
          <p:nvPr/>
        </p:nvSpPr>
        <p:spPr>
          <a:xfrm>
            <a:off x="6442595" y="5419026"/>
            <a:ext cx="1790096" cy="2754841"/>
          </a:xfrm>
          <a:prstGeom prst="line">
            <a:avLst/>
          </a:prstGeom>
          <a:ln cap="flat" w="95250">
            <a:solidFill>
              <a:srgbClr val="990099"/>
            </a:solidFill>
            <a:prstDash val="solid"/>
            <a:headEnd type="none" len="sm" w="sm"/>
            <a:tailEnd type="arrow" len="sm" w="med"/>
          </a:ln>
        </p:spPr>
      </p:sp>
      <p:grpSp>
        <p:nvGrpSpPr>
          <p:cNvPr name="Group 28" id="28"/>
          <p:cNvGrpSpPr/>
          <p:nvPr/>
        </p:nvGrpSpPr>
        <p:grpSpPr>
          <a:xfrm rot="0">
            <a:off x="8232691" y="7779565"/>
            <a:ext cx="3800387" cy="788604"/>
            <a:chOff x="0" y="0"/>
            <a:chExt cx="1345218" cy="279141"/>
          </a:xfrm>
        </p:grpSpPr>
        <p:sp>
          <p:nvSpPr>
            <p:cNvPr name="Freeform 29" id="29"/>
            <p:cNvSpPr/>
            <p:nvPr/>
          </p:nvSpPr>
          <p:spPr>
            <a:xfrm flipH="false" flipV="false" rot="0">
              <a:off x="0" y="0"/>
              <a:ext cx="1345218" cy="279141"/>
            </a:xfrm>
            <a:custGeom>
              <a:avLst/>
              <a:gdLst/>
              <a:ahLst/>
              <a:cxnLst/>
              <a:rect r="r" b="b" t="t" l="l"/>
              <a:pathLst>
                <a:path h="279141" w="1345218">
                  <a:moveTo>
                    <a:pt x="105931" y="0"/>
                  </a:moveTo>
                  <a:lnTo>
                    <a:pt x="1239287" y="0"/>
                  </a:lnTo>
                  <a:cubicBezTo>
                    <a:pt x="1267381" y="0"/>
                    <a:pt x="1294325" y="11161"/>
                    <a:pt x="1314191" y="31027"/>
                  </a:cubicBezTo>
                  <a:cubicBezTo>
                    <a:pt x="1334057" y="50893"/>
                    <a:pt x="1345218" y="77837"/>
                    <a:pt x="1345218" y="105931"/>
                  </a:cubicBezTo>
                  <a:lnTo>
                    <a:pt x="1345218" y="173210"/>
                  </a:lnTo>
                  <a:cubicBezTo>
                    <a:pt x="1345218" y="231714"/>
                    <a:pt x="1297791" y="279141"/>
                    <a:pt x="1239287" y="279141"/>
                  </a:cubicBezTo>
                  <a:lnTo>
                    <a:pt x="105931" y="279141"/>
                  </a:lnTo>
                  <a:cubicBezTo>
                    <a:pt x="77837" y="279141"/>
                    <a:pt x="50893" y="267980"/>
                    <a:pt x="31027" y="248115"/>
                  </a:cubicBezTo>
                  <a:cubicBezTo>
                    <a:pt x="11161" y="228249"/>
                    <a:pt x="0" y="201305"/>
                    <a:pt x="0" y="173210"/>
                  </a:cubicBezTo>
                  <a:lnTo>
                    <a:pt x="0" y="105931"/>
                  </a:lnTo>
                  <a:cubicBezTo>
                    <a:pt x="0" y="77837"/>
                    <a:pt x="11161" y="50893"/>
                    <a:pt x="31027" y="31027"/>
                  </a:cubicBezTo>
                  <a:cubicBezTo>
                    <a:pt x="50893" y="11161"/>
                    <a:pt x="77837" y="0"/>
                    <a:pt x="105931" y="0"/>
                  </a:cubicBezTo>
                  <a:close/>
                </a:path>
              </a:pathLst>
            </a:custGeom>
            <a:solidFill>
              <a:srgbClr val="FFFFFF"/>
            </a:solidFill>
            <a:ln w="76200" cap="rnd">
              <a:solidFill>
                <a:srgbClr val="990099"/>
              </a:solidFill>
              <a:prstDash val="solid"/>
              <a:round/>
            </a:ln>
          </p:spPr>
        </p:sp>
        <p:sp>
          <p:nvSpPr>
            <p:cNvPr name="TextBox 30" id="30"/>
            <p:cNvSpPr txBox="true"/>
            <p:nvPr/>
          </p:nvSpPr>
          <p:spPr>
            <a:xfrm>
              <a:off x="0" y="-142875"/>
              <a:ext cx="1345218"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Análise de impacto</a:t>
              </a:r>
            </a:p>
          </p:txBody>
        </p:sp>
      </p:grpSp>
      <p:grpSp>
        <p:nvGrpSpPr>
          <p:cNvPr name="Group 31" id="31"/>
          <p:cNvGrpSpPr/>
          <p:nvPr/>
        </p:nvGrpSpPr>
        <p:grpSpPr>
          <a:xfrm rot="0">
            <a:off x="14084346" y="4749198"/>
            <a:ext cx="4009680" cy="788604"/>
            <a:chOff x="0" y="0"/>
            <a:chExt cx="1419301" cy="279141"/>
          </a:xfrm>
        </p:grpSpPr>
        <p:sp>
          <p:nvSpPr>
            <p:cNvPr name="Freeform 32" id="32"/>
            <p:cNvSpPr/>
            <p:nvPr/>
          </p:nvSpPr>
          <p:spPr>
            <a:xfrm flipH="false" flipV="false" rot="0">
              <a:off x="0" y="0"/>
              <a:ext cx="1419301" cy="279141"/>
            </a:xfrm>
            <a:custGeom>
              <a:avLst/>
              <a:gdLst/>
              <a:ahLst/>
              <a:cxnLst/>
              <a:rect r="r" b="b" t="t" l="l"/>
              <a:pathLst>
                <a:path h="279141" w="1419301">
                  <a:moveTo>
                    <a:pt x="100402" y="0"/>
                  </a:moveTo>
                  <a:lnTo>
                    <a:pt x="1318899" y="0"/>
                  </a:lnTo>
                  <a:cubicBezTo>
                    <a:pt x="1374350" y="0"/>
                    <a:pt x="1419301" y="44952"/>
                    <a:pt x="1419301" y="100402"/>
                  </a:cubicBezTo>
                  <a:lnTo>
                    <a:pt x="1419301" y="178739"/>
                  </a:lnTo>
                  <a:cubicBezTo>
                    <a:pt x="1419301" y="234190"/>
                    <a:pt x="1374350" y="279141"/>
                    <a:pt x="1318899" y="279141"/>
                  </a:cubicBezTo>
                  <a:lnTo>
                    <a:pt x="100402" y="279141"/>
                  </a:lnTo>
                  <a:cubicBezTo>
                    <a:pt x="44952" y="279141"/>
                    <a:pt x="0" y="234190"/>
                    <a:pt x="0" y="178739"/>
                  </a:cubicBezTo>
                  <a:lnTo>
                    <a:pt x="0" y="100402"/>
                  </a:lnTo>
                  <a:cubicBezTo>
                    <a:pt x="0" y="44952"/>
                    <a:pt x="44952" y="0"/>
                    <a:pt x="100402" y="0"/>
                  </a:cubicBezTo>
                  <a:close/>
                </a:path>
              </a:pathLst>
            </a:custGeom>
            <a:solidFill>
              <a:srgbClr val="FFFFFF"/>
            </a:solidFill>
            <a:ln w="76200" cap="rnd">
              <a:solidFill>
                <a:srgbClr val="990099"/>
              </a:solidFill>
              <a:prstDash val="solid"/>
              <a:round/>
            </a:ln>
          </p:spPr>
        </p:sp>
        <p:sp>
          <p:nvSpPr>
            <p:cNvPr name="TextBox 33" id="33"/>
            <p:cNvSpPr txBox="true"/>
            <p:nvPr/>
          </p:nvSpPr>
          <p:spPr>
            <a:xfrm>
              <a:off x="0" y="-142875"/>
              <a:ext cx="14193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Exportar documento</a:t>
              </a:r>
            </a:p>
          </p:txBody>
        </p:sp>
      </p:grpSp>
      <p:sp>
        <p:nvSpPr>
          <p:cNvPr name="AutoShape 34" id="34"/>
          <p:cNvSpPr/>
          <p:nvPr/>
        </p:nvSpPr>
        <p:spPr>
          <a:xfrm flipV="true">
            <a:off x="12033078" y="5143500"/>
            <a:ext cx="2051268" cy="3030367"/>
          </a:xfrm>
          <a:prstGeom prst="line">
            <a:avLst/>
          </a:prstGeom>
          <a:ln cap="flat" w="95250">
            <a:solidFill>
              <a:srgbClr val="990099"/>
            </a:solidFill>
            <a:prstDash val="solid"/>
            <a:headEnd type="none" len="sm" w="sm"/>
            <a:tailEnd type="arrow" len="sm" w="med"/>
          </a:ln>
        </p:spPr>
      </p:sp>
      <p:sp>
        <p:nvSpPr>
          <p:cNvPr name="AutoShape 35" id="35"/>
          <p:cNvSpPr/>
          <p:nvPr/>
        </p:nvSpPr>
        <p:spPr>
          <a:xfrm flipV="true">
            <a:off x="12033078" y="5143500"/>
            <a:ext cx="2051268" cy="1008607"/>
          </a:xfrm>
          <a:prstGeom prst="line">
            <a:avLst/>
          </a:prstGeom>
          <a:ln cap="flat" w="95250">
            <a:solidFill>
              <a:srgbClr val="990099"/>
            </a:solidFill>
            <a:prstDash val="solid"/>
            <a:headEnd type="none" len="sm" w="sm"/>
            <a:tailEnd type="arrow" len="sm" w="med"/>
          </a:ln>
        </p:spPr>
      </p:sp>
      <p:sp>
        <p:nvSpPr>
          <p:cNvPr name="AutoShape 36" id="36"/>
          <p:cNvSpPr/>
          <p:nvPr/>
        </p:nvSpPr>
        <p:spPr>
          <a:xfrm>
            <a:off x="12033078" y="4130348"/>
            <a:ext cx="2051268" cy="1013152"/>
          </a:xfrm>
          <a:prstGeom prst="line">
            <a:avLst/>
          </a:prstGeom>
          <a:ln cap="flat" w="95250">
            <a:solidFill>
              <a:srgbClr val="990099"/>
            </a:solidFill>
            <a:prstDash val="solid"/>
            <a:headEnd type="none" len="sm" w="sm"/>
            <a:tailEnd type="arrow" len="sm" w="med"/>
          </a:ln>
        </p:spPr>
      </p:sp>
      <p:sp>
        <p:nvSpPr>
          <p:cNvPr name="AutoShape 37" id="37"/>
          <p:cNvSpPr/>
          <p:nvPr/>
        </p:nvSpPr>
        <p:spPr>
          <a:xfrm>
            <a:off x="12033078" y="2113133"/>
            <a:ext cx="2051268" cy="3030367"/>
          </a:xfrm>
          <a:prstGeom prst="line">
            <a:avLst/>
          </a:prstGeom>
          <a:ln cap="flat" w="95250">
            <a:solidFill>
              <a:srgbClr val="990099"/>
            </a:solidFill>
            <a:prstDash val="solid"/>
            <a:headEnd type="none" len="sm" w="sm"/>
            <a:tailEnd type="arrow" len="sm" w="med"/>
          </a:ln>
        </p:spPr>
      </p:sp>
    </p:spTree>
  </p:cSld>
  <p:clrMapOvr>
    <a:masterClrMapping/>
  </p:clrMapOvr>
  <p:transition spd="slow">
    <p:cover dir="l"/>
  </p:transition>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4274726" cy="2167467"/>
          </a:xfrm>
        </p:grpSpPr>
        <p:sp>
          <p:nvSpPr>
            <p:cNvPr name="Freeform 3" id="3"/>
            <p:cNvSpPr/>
            <p:nvPr/>
          </p:nvSpPr>
          <p:spPr>
            <a:xfrm flipH="false" flipV="false" rot="0">
              <a:off x="0" y="0"/>
              <a:ext cx="4274726" cy="2167467"/>
            </a:xfrm>
            <a:custGeom>
              <a:avLst/>
              <a:gdLst/>
              <a:ahLst/>
              <a:cxnLst/>
              <a:rect r="r" b="b" t="t" l="l"/>
              <a:pathLst>
                <a:path h="2167467" w="4274726">
                  <a:moveTo>
                    <a:pt x="0" y="0"/>
                  </a:moveTo>
                  <a:lnTo>
                    <a:pt x="4274726" y="0"/>
                  </a:lnTo>
                  <a:lnTo>
                    <a:pt x="4274726" y="2167467"/>
                  </a:lnTo>
                  <a:lnTo>
                    <a:pt x="0" y="2167467"/>
                  </a:lnTo>
                  <a:close/>
                </a:path>
              </a:pathLst>
            </a:custGeom>
            <a:solidFill>
              <a:srgbClr val="FFFFFF"/>
            </a:solidFill>
            <a:ln w="38100" cap="sq">
              <a:solidFill>
                <a:srgbClr val="990099"/>
              </a:solidFill>
              <a:prstDash val="solid"/>
              <a:miter/>
            </a:ln>
          </p:spPr>
        </p:sp>
        <p:sp>
          <p:nvSpPr>
            <p:cNvPr name="TextBox 4" id="4"/>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976107" y="109647"/>
            <a:ext cx="5768065" cy="1498269"/>
          </a:xfrm>
          <a:prstGeom prst="rect">
            <a:avLst/>
          </a:prstGeom>
        </p:spPr>
        <p:txBody>
          <a:bodyPr anchor="t" rtlCol="false" tIns="0" lIns="0" bIns="0" rIns="0">
            <a:spAutoFit/>
          </a:bodyPr>
          <a:lstStyle/>
          <a:p>
            <a:pPr algn="l">
              <a:lnSpc>
                <a:spcPts val="5900"/>
              </a:lnSpc>
            </a:pPr>
            <a:r>
              <a:rPr lang="en-US" sz="5000" spc="20" b="true">
                <a:solidFill>
                  <a:srgbClr val="000000"/>
                </a:solidFill>
                <a:latin typeface="Poppins Bold"/>
                <a:ea typeface="Poppins Bold"/>
                <a:cs typeface="Poppins Bold"/>
                <a:sym typeface="Poppins Bold"/>
              </a:rPr>
              <a:t> Login do usuário</a:t>
            </a:r>
          </a:p>
          <a:p>
            <a:pPr algn="l" marL="0" indent="0" lvl="0">
              <a:lnSpc>
                <a:spcPts val="5622"/>
              </a:lnSpc>
              <a:spcBef>
                <a:spcPct val="0"/>
              </a:spcBef>
            </a:pPr>
          </a:p>
        </p:txBody>
      </p:sp>
      <p:grpSp>
        <p:nvGrpSpPr>
          <p:cNvPr name="Group 6" id="6"/>
          <p:cNvGrpSpPr/>
          <p:nvPr/>
        </p:nvGrpSpPr>
        <p:grpSpPr>
          <a:xfrm rot="0">
            <a:off x="1028700" y="1028700"/>
            <a:ext cx="6812838" cy="8229600"/>
            <a:chOff x="0" y="0"/>
            <a:chExt cx="1794328" cy="2167467"/>
          </a:xfrm>
        </p:grpSpPr>
        <p:sp>
          <p:nvSpPr>
            <p:cNvPr name="Freeform 7" id="7"/>
            <p:cNvSpPr/>
            <p:nvPr/>
          </p:nvSpPr>
          <p:spPr>
            <a:xfrm flipH="false" flipV="false" rot="0">
              <a:off x="0" y="0"/>
              <a:ext cx="1794328" cy="2167467"/>
            </a:xfrm>
            <a:custGeom>
              <a:avLst/>
              <a:gdLst/>
              <a:ahLst/>
              <a:cxnLst/>
              <a:rect r="r" b="b" t="t" l="l"/>
              <a:pathLst>
                <a:path h="2167467" w="1794328">
                  <a:moveTo>
                    <a:pt x="0" y="0"/>
                  </a:moveTo>
                  <a:lnTo>
                    <a:pt x="1794328" y="0"/>
                  </a:lnTo>
                  <a:lnTo>
                    <a:pt x="1794328" y="2167467"/>
                  </a:lnTo>
                  <a:lnTo>
                    <a:pt x="0" y="2167467"/>
                  </a:lnTo>
                  <a:close/>
                </a:path>
              </a:pathLst>
            </a:custGeom>
            <a:solidFill>
              <a:srgbClr val="990099"/>
            </a:solidFill>
            <a:ln w="38100" cap="sq">
              <a:solidFill>
                <a:srgbClr val="990099"/>
              </a:solidFill>
              <a:prstDash val="solid"/>
              <a:miter/>
            </a:ln>
          </p:spPr>
        </p:sp>
        <p:sp>
          <p:nvSpPr>
            <p:cNvPr name="TextBox 8" id="8"/>
            <p:cNvSpPr txBox="true"/>
            <p:nvPr/>
          </p:nvSpPr>
          <p:spPr>
            <a:xfrm>
              <a:off x="0" y="-38100"/>
              <a:ext cx="1794328" cy="2205567"/>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1975196" y="4343868"/>
            <a:ext cx="4919846" cy="1171851"/>
          </a:xfrm>
          <a:custGeom>
            <a:avLst/>
            <a:gdLst/>
            <a:ahLst/>
            <a:cxnLst/>
            <a:rect r="r" b="b" t="t" l="l"/>
            <a:pathLst>
              <a:path h="1171851" w="4919846">
                <a:moveTo>
                  <a:pt x="0" y="0"/>
                </a:moveTo>
                <a:lnTo>
                  <a:pt x="4919846" y="0"/>
                </a:lnTo>
                <a:lnTo>
                  <a:pt x="4919846" y="1171851"/>
                </a:lnTo>
                <a:lnTo>
                  <a:pt x="0" y="1171851"/>
                </a:lnTo>
                <a:lnTo>
                  <a:pt x="0" y="0"/>
                </a:lnTo>
                <a:close/>
              </a:path>
            </a:pathLst>
          </a:custGeom>
          <a:blipFill>
            <a:blip r:embed="rId2"/>
            <a:stretch>
              <a:fillRect l="0" t="-153788" r="0" b="-193439"/>
            </a:stretch>
          </a:blipFill>
        </p:spPr>
      </p:sp>
      <p:grpSp>
        <p:nvGrpSpPr>
          <p:cNvPr name="Group 10" id="10"/>
          <p:cNvGrpSpPr/>
          <p:nvPr/>
        </p:nvGrpSpPr>
        <p:grpSpPr>
          <a:xfrm rot="0">
            <a:off x="9491591" y="3432498"/>
            <a:ext cx="6436573" cy="893063"/>
            <a:chOff x="0" y="0"/>
            <a:chExt cx="1695229" cy="235210"/>
          </a:xfrm>
        </p:grpSpPr>
        <p:sp>
          <p:nvSpPr>
            <p:cNvPr name="Freeform 11" id="11"/>
            <p:cNvSpPr/>
            <p:nvPr/>
          </p:nvSpPr>
          <p:spPr>
            <a:xfrm flipH="false" flipV="false" rot="0">
              <a:off x="0" y="0"/>
              <a:ext cx="1695229" cy="235210"/>
            </a:xfrm>
            <a:custGeom>
              <a:avLst/>
              <a:gdLst/>
              <a:ahLst/>
              <a:cxnLst/>
              <a:rect r="r" b="b" t="t" l="l"/>
              <a:pathLst>
                <a:path h="235210" w="1695229">
                  <a:moveTo>
                    <a:pt x="45706" y="0"/>
                  </a:moveTo>
                  <a:lnTo>
                    <a:pt x="1649523" y="0"/>
                  </a:lnTo>
                  <a:cubicBezTo>
                    <a:pt x="1674766" y="0"/>
                    <a:pt x="1695229" y="20463"/>
                    <a:pt x="1695229" y="45706"/>
                  </a:cubicBezTo>
                  <a:lnTo>
                    <a:pt x="1695229" y="189504"/>
                  </a:lnTo>
                  <a:cubicBezTo>
                    <a:pt x="1695229" y="201626"/>
                    <a:pt x="1690414" y="213251"/>
                    <a:pt x="1681842" y="221823"/>
                  </a:cubicBezTo>
                  <a:cubicBezTo>
                    <a:pt x="1673270" y="230395"/>
                    <a:pt x="1661645" y="235210"/>
                    <a:pt x="1649523" y="235210"/>
                  </a:cubicBezTo>
                  <a:lnTo>
                    <a:pt x="45706" y="235210"/>
                  </a:lnTo>
                  <a:cubicBezTo>
                    <a:pt x="20463" y="235210"/>
                    <a:pt x="0" y="214747"/>
                    <a:pt x="0" y="189504"/>
                  </a:cubicBezTo>
                  <a:lnTo>
                    <a:pt x="0" y="45706"/>
                  </a:lnTo>
                  <a:cubicBezTo>
                    <a:pt x="0" y="20463"/>
                    <a:pt x="20463" y="0"/>
                    <a:pt x="45706" y="0"/>
                  </a:cubicBezTo>
                  <a:close/>
                </a:path>
              </a:pathLst>
            </a:custGeom>
            <a:solidFill>
              <a:srgbClr val="FEFEFE"/>
            </a:solidFill>
            <a:ln w="38100" cap="rnd">
              <a:solidFill>
                <a:srgbClr val="990099"/>
              </a:solidFill>
              <a:prstDash val="solid"/>
              <a:round/>
            </a:ln>
          </p:spPr>
        </p:sp>
        <p:sp>
          <p:nvSpPr>
            <p:cNvPr name="TextBox 12" id="12"/>
            <p:cNvSpPr txBox="true"/>
            <p:nvPr/>
          </p:nvSpPr>
          <p:spPr>
            <a:xfrm>
              <a:off x="0" y="-38100"/>
              <a:ext cx="1695229" cy="27331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9815423" y="3673768"/>
            <a:ext cx="599604" cy="433896"/>
          </a:xfrm>
          <a:custGeom>
            <a:avLst/>
            <a:gdLst/>
            <a:ahLst/>
            <a:cxnLst/>
            <a:rect r="r" b="b" t="t" l="l"/>
            <a:pathLst>
              <a:path h="433896" w="599604">
                <a:moveTo>
                  <a:pt x="0" y="0"/>
                </a:moveTo>
                <a:lnTo>
                  <a:pt x="599605" y="0"/>
                </a:lnTo>
                <a:lnTo>
                  <a:pt x="599605" y="433895"/>
                </a:lnTo>
                <a:lnTo>
                  <a:pt x="0" y="433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w="38100" cap="sq">
            <a:solidFill>
              <a:srgbClr val="990099"/>
            </a:solidFill>
            <a:prstDash val="solid"/>
            <a:miter/>
          </a:ln>
        </p:spPr>
      </p:sp>
      <p:grpSp>
        <p:nvGrpSpPr>
          <p:cNvPr name="Group 14" id="14"/>
          <p:cNvGrpSpPr/>
          <p:nvPr/>
        </p:nvGrpSpPr>
        <p:grpSpPr>
          <a:xfrm rot="0">
            <a:off x="9491591" y="4696968"/>
            <a:ext cx="6436573" cy="893063"/>
            <a:chOff x="0" y="0"/>
            <a:chExt cx="1695229" cy="235210"/>
          </a:xfrm>
        </p:grpSpPr>
        <p:sp>
          <p:nvSpPr>
            <p:cNvPr name="Freeform 15" id="15"/>
            <p:cNvSpPr/>
            <p:nvPr/>
          </p:nvSpPr>
          <p:spPr>
            <a:xfrm flipH="false" flipV="false" rot="0">
              <a:off x="0" y="0"/>
              <a:ext cx="1695229" cy="235210"/>
            </a:xfrm>
            <a:custGeom>
              <a:avLst/>
              <a:gdLst/>
              <a:ahLst/>
              <a:cxnLst/>
              <a:rect r="r" b="b" t="t" l="l"/>
              <a:pathLst>
                <a:path h="235210" w="1695229">
                  <a:moveTo>
                    <a:pt x="40895" y="0"/>
                  </a:moveTo>
                  <a:lnTo>
                    <a:pt x="1654334" y="0"/>
                  </a:lnTo>
                  <a:cubicBezTo>
                    <a:pt x="1676920" y="0"/>
                    <a:pt x="1695229" y="18309"/>
                    <a:pt x="1695229" y="40895"/>
                  </a:cubicBezTo>
                  <a:lnTo>
                    <a:pt x="1695229" y="194315"/>
                  </a:lnTo>
                  <a:cubicBezTo>
                    <a:pt x="1695229" y="205161"/>
                    <a:pt x="1690920" y="215563"/>
                    <a:pt x="1683251" y="223232"/>
                  </a:cubicBezTo>
                  <a:cubicBezTo>
                    <a:pt x="1675582" y="230901"/>
                    <a:pt x="1665180" y="235210"/>
                    <a:pt x="1654334" y="235210"/>
                  </a:cubicBezTo>
                  <a:lnTo>
                    <a:pt x="40895" y="235210"/>
                  </a:lnTo>
                  <a:cubicBezTo>
                    <a:pt x="18309" y="235210"/>
                    <a:pt x="0" y="216901"/>
                    <a:pt x="0" y="194315"/>
                  </a:cubicBezTo>
                  <a:lnTo>
                    <a:pt x="0" y="40895"/>
                  </a:lnTo>
                  <a:cubicBezTo>
                    <a:pt x="0" y="18309"/>
                    <a:pt x="18309" y="0"/>
                    <a:pt x="40895" y="0"/>
                  </a:cubicBezTo>
                  <a:close/>
                </a:path>
              </a:pathLst>
            </a:custGeom>
            <a:solidFill>
              <a:srgbClr val="FEFEFE"/>
            </a:solidFill>
            <a:ln w="38100" cap="rnd">
              <a:solidFill>
                <a:srgbClr val="990099"/>
              </a:solidFill>
              <a:prstDash val="solid"/>
              <a:round/>
            </a:ln>
          </p:spPr>
        </p:sp>
        <p:sp>
          <p:nvSpPr>
            <p:cNvPr name="TextBox 16" id="16"/>
            <p:cNvSpPr txBox="true"/>
            <p:nvPr/>
          </p:nvSpPr>
          <p:spPr>
            <a:xfrm>
              <a:off x="0" y="-38100"/>
              <a:ext cx="1695229" cy="273310"/>
            </a:xfrm>
            <a:prstGeom prst="rect">
              <a:avLst/>
            </a:prstGeom>
          </p:spPr>
          <p:txBody>
            <a:bodyPr anchor="ctr" rtlCol="false" tIns="50800" lIns="50800" bIns="50800" rIns="50800"/>
            <a:lstStyle/>
            <a:p>
              <a:pPr algn="ctr">
                <a:lnSpc>
                  <a:spcPts val="2659"/>
                </a:lnSpc>
              </a:pPr>
            </a:p>
          </p:txBody>
        </p:sp>
      </p:grpSp>
      <p:sp>
        <p:nvSpPr>
          <p:cNvPr name="Freeform 17" id="17"/>
          <p:cNvSpPr/>
          <p:nvPr/>
        </p:nvSpPr>
        <p:spPr>
          <a:xfrm flipH="false" flipV="false" rot="0">
            <a:off x="9896760" y="4830848"/>
            <a:ext cx="436932" cy="625305"/>
          </a:xfrm>
          <a:custGeom>
            <a:avLst/>
            <a:gdLst/>
            <a:ahLst/>
            <a:cxnLst/>
            <a:rect r="r" b="b" t="t" l="l"/>
            <a:pathLst>
              <a:path h="625305" w="436932">
                <a:moveTo>
                  <a:pt x="0" y="0"/>
                </a:moveTo>
                <a:lnTo>
                  <a:pt x="436931" y="0"/>
                </a:lnTo>
                <a:lnTo>
                  <a:pt x="436931" y="625304"/>
                </a:lnTo>
                <a:lnTo>
                  <a:pt x="0" y="62530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0">
            <a:off x="3412407" y="1774438"/>
            <a:ext cx="2045424" cy="2197955"/>
          </a:xfrm>
          <a:custGeom>
            <a:avLst/>
            <a:gdLst/>
            <a:ahLst/>
            <a:cxnLst/>
            <a:rect r="r" b="b" t="t" l="l"/>
            <a:pathLst>
              <a:path h="2197955" w="2045424">
                <a:moveTo>
                  <a:pt x="0" y="0"/>
                </a:moveTo>
                <a:lnTo>
                  <a:pt x="2045424" y="0"/>
                </a:lnTo>
                <a:lnTo>
                  <a:pt x="2045424" y="2197955"/>
                </a:lnTo>
                <a:lnTo>
                  <a:pt x="0" y="2197955"/>
                </a:lnTo>
                <a:lnTo>
                  <a:pt x="0" y="0"/>
                </a:lnTo>
                <a:close/>
              </a:path>
            </a:pathLst>
          </a:custGeom>
          <a:blipFill>
            <a:blip r:embed="rId7"/>
            <a:stretch>
              <a:fillRect l="-94015" t="-144980" r="-44883" b="0"/>
            </a:stretch>
          </a:blipFill>
        </p:spPr>
      </p:sp>
      <p:grpSp>
        <p:nvGrpSpPr>
          <p:cNvPr name="Group 19" id="19"/>
          <p:cNvGrpSpPr/>
          <p:nvPr/>
        </p:nvGrpSpPr>
        <p:grpSpPr>
          <a:xfrm rot="0">
            <a:off x="10381367" y="6666773"/>
            <a:ext cx="4657021" cy="691948"/>
            <a:chOff x="0" y="0"/>
            <a:chExt cx="1082481" cy="160837"/>
          </a:xfrm>
        </p:grpSpPr>
        <p:sp>
          <p:nvSpPr>
            <p:cNvPr name="Freeform 20" id="20"/>
            <p:cNvSpPr/>
            <p:nvPr/>
          </p:nvSpPr>
          <p:spPr>
            <a:xfrm flipH="false" flipV="false" rot="0">
              <a:off x="0" y="0"/>
              <a:ext cx="1082481" cy="160837"/>
            </a:xfrm>
            <a:custGeom>
              <a:avLst/>
              <a:gdLst/>
              <a:ahLst/>
              <a:cxnLst/>
              <a:rect r="r" b="b" t="t" l="l"/>
              <a:pathLst>
                <a:path h="160837" w="1082481">
                  <a:moveTo>
                    <a:pt x="56522" y="0"/>
                  </a:moveTo>
                  <a:lnTo>
                    <a:pt x="1025958" y="0"/>
                  </a:lnTo>
                  <a:cubicBezTo>
                    <a:pt x="1040949" y="0"/>
                    <a:pt x="1055326" y="5955"/>
                    <a:pt x="1065926" y="16555"/>
                  </a:cubicBezTo>
                  <a:cubicBezTo>
                    <a:pt x="1076526" y="27155"/>
                    <a:pt x="1082481" y="41532"/>
                    <a:pt x="1082481" y="56522"/>
                  </a:cubicBezTo>
                  <a:lnTo>
                    <a:pt x="1082481" y="104315"/>
                  </a:lnTo>
                  <a:cubicBezTo>
                    <a:pt x="1082481" y="119305"/>
                    <a:pt x="1076526" y="133682"/>
                    <a:pt x="1065926" y="144282"/>
                  </a:cubicBezTo>
                  <a:cubicBezTo>
                    <a:pt x="1055326" y="154882"/>
                    <a:pt x="1040949" y="160837"/>
                    <a:pt x="1025958" y="160837"/>
                  </a:cubicBezTo>
                  <a:lnTo>
                    <a:pt x="56522" y="160837"/>
                  </a:lnTo>
                  <a:cubicBezTo>
                    <a:pt x="41532" y="160837"/>
                    <a:pt x="27155" y="154882"/>
                    <a:pt x="16555" y="144282"/>
                  </a:cubicBezTo>
                  <a:cubicBezTo>
                    <a:pt x="5955" y="133682"/>
                    <a:pt x="0" y="119305"/>
                    <a:pt x="0" y="104315"/>
                  </a:cubicBezTo>
                  <a:lnTo>
                    <a:pt x="0" y="56522"/>
                  </a:lnTo>
                  <a:cubicBezTo>
                    <a:pt x="0" y="41532"/>
                    <a:pt x="5955" y="27155"/>
                    <a:pt x="16555" y="16555"/>
                  </a:cubicBezTo>
                  <a:cubicBezTo>
                    <a:pt x="27155" y="5955"/>
                    <a:pt x="41532" y="0"/>
                    <a:pt x="56522" y="0"/>
                  </a:cubicBezTo>
                  <a:close/>
                </a:path>
              </a:pathLst>
            </a:custGeom>
            <a:solidFill>
              <a:srgbClr val="990099"/>
            </a:solidFill>
            <a:ln w="38100" cap="rnd">
              <a:solidFill>
                <a:srgbClr val="990099"/>
              </a:solidFill>
              <a:prstDash val="solid"/>
              <a:round/>
            </a:ln>
          </p:spPr>
        </p:sp>
        <p:sp>
          <p:nvSpPr>
            <p:cNvPr name="TextBox 21" id="21"/>
            <p:cNvSpPr txBox="true"/>
            <p:nvPr/>
          </p:nvSpPr>
          <p:spPr>
            <a:xfrm>
              <a:off x="0" y="-38100"/>
              <a:ext cx="1082481" cy="198937"/>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0">
            <a:off x="10381367" y="6019618"/>
            <a:ext cx="391083" cy="385232"/>
            <a:chOff x="0" y="0"/>
            <a:chExt cx="110669" cy="109013"/>
          </a:xfrm>
        </p:grpSpPr>
        <p:sp>
          <p:nvSpPr>
            <p:cNvPr name="Freeform 23" id="23"/>
            <p:cNvSpPr/>
            <p:nvPr/>
          </p:nvSpPr>
          <p:spPr>
            <a:xfrm flipH="false" flipV="false" rot="0">
              <a:off x="0" y="0"/>
              <a:ext cx="110669" cy="109013"/>
            </a:xfrm>
            <a:custGeom>
              <a:avLst/>
              <a:gdLst/>
              <a:ahLst/>
              <a:cxnLst/>
              <a:rect r="r" b="b" t="t" l="l"/>
              <a:pathLst>
                <a:path h="109013" w="110669">
                  <a:moveTo>
                    <a:pt x="0" y="0"/>
                  </a:moveTo>
                  <a:lnTo>
                    <a:pt x="110669" y="0"/>
                  </a:lnTo>
                  <a:lnTo>
                    <a:pt x="110669" y="109013"/>
                  </a:lnTo>
                  <a:lnTo>
                    <a:pt x="0" y="109013"/>
                  </a:lnTo>
                  <a:close/>
                </a:path>
              </a:pathLst>
            </a:custGeom>
            <a:solidFill>
              <a:srgbClr val="FFFFFF"/>
            </a:solidFill>
            <a:ln w="38100" cap="sq">
              <a:solidFill>
                <a:srgbClr val="990099"/>
              </a:solidFill>
              <a:prstDash val="solid"/>
              <a:miter/>
            </a:ln>
          </p:spPr>
        </p:sp>
        <p:sp>
          <p:nvSpPr>
            <p:cNvPr name="TextBox 24" id="24"/>
            <p:cNvSpPr txBox="true"/>
            <p:nvPr/>
          </p:nvSpPr>
          <p:spPr>
            <a:xfrm>
              <a:off x="0" y="-38100"/>
              <a:ext cx="110669" cy="147113"/>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29</a:t>
            </a:r>
          </a:p>
        </p:txBody>
      </p:sp>
      <p:sp>
        <p:nvSpPr>
          <p:cNvPr name="TextBox 26" id="26"/>
          <p:cNvSpPr txBox="true"/>
          <p:nvPr/>
        </p:nvSpPr>
        <p:spPr>
          <a:xfrm rot="0">
            <a:off x="2126066" y="5764264"/>
            <a:ext cx="4618106" cy="1700244"/>
          </a:xfrm>
          <a:prstGeom prst="rect">
            <a:avLst/>
          </a:prstGeom>
        </p:spPr>
        <p:txBody>
          <a:bodyPr anchor="t" rtlCol="false" tIns="0" lIns="0" bIns="0" rIns="0">
            <a:spAutoFit/>
          </a:bodyPr>
          <a:lstStyle/>
          <a:p>
            <a:pPr algn="ctr">
              <a:lnSpc>
                <a:spcPts val="4397"/>
              </a:lnSpc>
            </a:pPr>
            <a:r>
              <a:rPr lang="en-US" sz="3140">
                <a:solidFill>
                  <a:srgbClr val="FFFFFF"/>
                </a:solidFill>
                <a:latin typeface="Codec Pro"/>
                <a:ea typeface="Codec Pro"/>
                <a:cs typeface="Codec Pro"/>
                <a:sym typeface="Codec Pro"/>
              </a:rPr>
              <a:t>Seja bem-vindo!</a:t>
            </a:r>
          </a:p>
          <a:p>
            <a:pPr algn="ctr">
              <a:lnSpc>
                <a:spcPts val="4397"/>
              </a:lnSpc>
            </a:pPr>
            <a:r>
              <a:rPr lang="en-US" sz="3140">
                <a:solidFill>
                  <a:srgbClr val="FFFFFF"/>
                </a:solidFill>
                <a:latin typeface="Codec Pro"/>
                <a:ea typeface="Codec Pro"/>
                <a:cs typeface="Codec Pro"/>
                <a:sym typeface="Codec Pro"/>
              </a:rPr>
              <a:t>O coração do seu projeto começa aqui!</a:t>
            </a:r>
          </a:p>
        </p:txBody>
      </p:sp>
      <p:sp>
        <p:nvSpPr>
          <p:cNvPr name="TextBox 27" id="27"/>
          <p:cNvSpPr txBox="true"/>
          <p:nvPr/>
        </p:nvSpPr>
        <p:spPr>
          <a:xfrm rot="0">
            <a:off x="10595253" y="1854490"/>
            <a:ext cx="4287051" cy="930308"/>
          </a:xfrm>
          <a:prstGeom prst="rect">
            <a:avLst/>
          </a:prstGeom>
        </p:spPr>
        <p:txBody>
          <a:bodyPr anchor="t" rtlCol="false" tIns="0" lIns="0" bIns="0" rIns="0">
            <a:spAutoFit/>
          </a:bodyPr>
          <a:lstStyle/>
          <a:p>
            <a:pPr algn="ctr">
              <a:lnSpc>
                <a:spcPts val="6999"/>
              </a:lnSpc>
            </a:pPr>
            <a:r>
              <a:rPr lang="en-US" sz="4999">
                <a:solidFill>
                  <a:srgbClr val="990099"/>
                </a:solidFill>
                <a:latin typeface="Codec Pro"/>
                <a:ea typeface="Codec Pro"/>
                <a:cs typeface="Codec Pro"/>
                <a:sym typeface="Codec Pro"/>
              </a:rPr>
              <a:t>Realizar login</a:t>
            </a:r>
          </a:p>
        </p:txBody>
      </p:sp>
      <p:sp>
        <p:nvSpPr>
          <p:cNvPr name="TextBox 28" id="28"/>
          <p:cNvSpPr txBox="true"/>
          <p:nvPr/>
        </p:nvSpPr>
        <p:spPr>
          <a:xfrm rot="0">
            <a:off x="10558813" y="3588061"/>
            <a:ext cx="1424661" cy="571566"/>
          </a:xfrm>
          <a:prstGeom prst="rect">
            <a:avLst/>
          </a:prstGeom>
        </p:spPr>
        <p:txBody>
          <a:bodyPr anchor="t" rtlCol="false" tIns="0" lIns="0" bIns="0" rIns="0">
            <a:spAutoFit/>
          </a:bodyPr>
          <a:lstStyle/>
          <a:p>
            <a:pPr algn="ctr">
              <a:lnSpc>
                <a:spcPts val="4200"/>
              </a:lnSpc>
            </a:pPr>
            <a:r>
              <a:rPr lang="en-US" sz="3000">
                <a:solidFill>
                  <a:srgbClr val="990099"/>
                </a:solidFill>
                <a:latin typeface="Codec Pro"/>
                <a:ea typeface="Codec Pro"/>
                <a:cs typeface="Codec Pro"/>
                <a:sym typeface="Codec Pro"/>
              </a:rPr>
              <a:t>E-mail</a:t>
            </a:r>
          </a:p>
        </p:txBody>
      </p:sp>
      <p:sp>
        <p:nvSpPr>
          <p:cNvPr name="TextBox 29" id="29"/>
          <p:cNvSpPr txBox="true"/>
          <p:nvPr/>
        </p:nvSpPr>
        <p:spPr>
          <a:xfrm rot="0">
            <a:off x="10558813" y="4857717"/>
            <a:ext cx="1424661" cy="571566"/>
          </a:xfrm>
          <a:prstGeom prst="rect">
            <a:avLst/>
          </a:prstGeom>
        </p:spPr>
        <p:txBody>
          <a:bodyPr anchor="t" rtlCol="false" tIns="0" lIns="0" bIns="0" rIns="0">
            <a:spAutoFit/>
          </a:bodyPr>
          <a:lstStyle/>
          <a:p>
            <a:pPr algn="ctr">
              <a:lnSpc>
                <a:spcPts val="4200"/>
              </a:lnSpc>
            </a:pPr>
            <a:r>
              <a:rPr lang="en-US" sz="3000">
                <a:solidFill>
                  <a:srgbClr val="990099"/>
                </a:solidFill>
                <a:latin typeface="Codec Pro"/>
                <a:ea typeface="Codec Pro"/>
                <a:cs typeface="Codec Pro"/>
                <a:sym typeface="Codec Pro"/>
              </a:rPr>
              <a:t>Senha</a:t>
            </a:r>
          </a:p>
        </p:txBody>
      </p:sp>
      <p:sp>
        <p:nvSpPr>
          <p:cNvPr name="TextBox 30" id="30"/>
          <p:cNvSpPr txBox="true"/>
          <p:nvPr/>
        </p:nvSpPr>
        <p:spPr>
          <a:xfrm rot="0">
            <a:off x="11353614" y="6633325"/>
            <a:ext cx="2770329" cy="644544"/>
          </a:xfrm>
          <a:prstGeom prst="rect">
            <a:avLst/>
          </a:prstGeom>
        </p:spPr>
        <p:txBody>
          <a:bodyPr anchor="t" rtlCol="false" tIns="0" lIns="0" bIns="0" rIns="0">
            <a:spAutoFit/>
          </a:bodyPr>
          <a:lstStyle/>
          <a:p>
            <a:pPr algn="ctr">
              <a:lnSpc>
                <a:spcPts val="4898"/>
              </a:lnSpc>
            </a:pPr>
            <a:r>
              <a:rPr lang="en-US" sz="3499">
                <a:solidFill>
                  <a:srgbClr val="FFFFFF"/>
                </a:solidFill>
                <a:latin typeface="Codec Pro"/>
                <a:ea typeface="Codec Pro"/>
                <a:cs typeface="Codec Pro"/>
                <a:sym typeface="Codec Pro"/>
              </a:rPr>
              <a:t>Login</a:t>
            </a:r>
          </a:p>
        </p:txBody>
      </p:sp>
      <p:sp>
        <p:nvSpPr>
          <p:cNvPr name="TextBox 31" id="31"/>
          <p:cNvSpPr txBox="true"/>
          <p:nvPr/>
        </p:nvSpPr>
        <p:spPr>
          <a:xfrm rot="0">
            <a:off x="10887035" y="5943922"/>
            <a:ext cx="4151353" cy="490010"/>
          </a:xfrm>
          <a:prstGeom prst="rect">
            <a:avLst/>
          </a:prstGeom>
        </p:spPr>
        <p:txBody>
          <a:bodyPr anchor="t" rtlCol="false" tIns="0" lIns="0" bIns="0" rIns="0">
            <a:spAutoFit/>
          </a:bodyPr>
          <a:lstStyle/>
          <a:p>
            <a:pPr algn="just">
              <a:lnSpc>
                <a:spcPts val="3648"/>
              </a:lnSpc>
            </a:pPr>
            <a:r>
              <a:rPr lang="en-US" sz="2606">
                <a:solidFill>
                  <a:srgbClr val="990099"/>
                </a:solidFill>
                <a:latin typeface="Codec Pro"/>
                <a:ea typeface="Codec Pro"/>
                <a:cs typeface="Codec Pro"/>
                <a:sym typeface="Codec Pro"/>
              </a:rPr>
              <a:t>Mantenha-me conectado</a:t>
            </a:r>
          </a:p>
        </p:txBody>
      </p:sp>
      <p:grpSp>
        <p:nvGrpSpPr>
          <p:cNvPr name="Group 32" id="32"/>
          <p:cNvGrpSpPr/>
          <p:nvPr/>
        </p:nvGrpSpPr>
        <p:grpSpPr>
          <a:xfrm rot="0">
            <a:off x="10410269" y="7590797"/>
            <a:ext cx="4657021" cy="691948"/>
            <a:chOff x="0" y="0"/>
            <a:chExt cx="1082481" cy="160837"/>
          </a:xfrm>
        </p:grpSpPr>
        <p:sp>
          <p:nvSpPr>
            <p:cNvPr name="Freeform 33" id="33"/>
            <p:cNvSpPr/>
            <p:nvPr/>
          </p:nvSpPr>
          <p:spPr>
            <a:xfrm flipH="false" flipV="false" rot="0">
              <a:off x="0" y="0"/>
              <a:ext cx="1082481" cy="160837"/>
            </a:xfrm>
            <a:custGeom>
              <a:avLst/>
              <a:gdLst/>
              <a:ahLst/>
              <a:cxnLst/>
              <a:rect r="r" b="b" t="t" l="l"/>
              <a:pathLst>
                <a:path h="160837" w="1082481">
                  <a:moveTo>
                    <a:pt x="56522" y="0"/>
                  </a:moveTo>
                  <a:lnTo>
                    <a:pt x="1025958" y="0"/>
                  </a:lnTo>
                  <a:cubicBezTo>
                    <a:pt x="1040949" y="0"/>
                    <a:pt x="1055326" y="5955"/>
                    <a:pt x="1065926" y="16555"/>
                  </a:cubicBezTo>
                  <a:cubicBezTo>
                    <a:pt x="1076526" y="27155"/>
                    <a:pt x="1082481" y="41532"/>
                    <a:pt x="1082481" y="56522"/>
                  </a:cubicBezTo>
                  <a:lnTo>
                    <a:pt x="1082481" y="104315"/>
                  </a:lnTo>
                  <a:cubicBezTo>
                    <a:pt x="1082481" y="119305"/>
                    <a:pt x="1076526" y="133682"/>
                    <a:pt x="1065926" y="144282"/>
                  </a:cubicBezTo>
                  <a:cubicBezTo>
                    <a:pt x="1055326" y="154882"/>
                    <a:pt x="1040949" y="160837"/>
                    <a:pt x="1025958" y="160837"/>
                  </a:cubicBezTo>
                  <a:lnTo>
                    <a:pt x="56522" y="160837"/>
                  </a:lnTo>
                  <a:cubicBezTo>
                    <a:pt x="41532" y="160837"/>
                    <a:pt x="27155" y="154882"/>
                    <a:pt x="16555" y="144282"/>
                  </a:cubicBezTo>
                  <a:cubicBezTo>
                    <a:pt x="5955" y="133682"/>
                    <a:pt x="0" y="119305"/>
                    <a:pt x="0" y="104315"/>
                  </a:cubicBezTo>
                  <a:lnTo>
                    <a:pt x="0" y="56522"/>
                  </a:lnTo>
                  <a:cubicBezTo>
                    <a:pt x="0" y="41532"/>
                    <a:pt x="5955" y="27155"/>
                    <a:pt x="16555" y="16555"/>
                  </a:cubicBezTo>
                  <a:cubicBezTo>
                    <a:pt x="27155" y="5955"/>
                    <a:pt x="41532" y="0"/>
                    <a:pt x="56522" y="0"/>
                  </a:cubicBezTo>
                  <a:close/>
                </a:path>
              </a:pathLst>
            </a:custGeom>
            <a:solidFill>
              <a:srgbClr val="990099"/>
            </a:solidFill>
            <a:ln w="38100" cap="rnd">
              <a:solidFill>
                <a:srgbClr val="990099"/>
              </a:solidFill>
              <a:prstDash val="solid"/>
              <a:round/>
            </a:ln>
          </p:spPr>
        </p:sp>
        <p:sp>
          <p:nvSpPr>
            <p:cNvPr name="TextBox 34" id="34"/>
            <p:cNvSpPr txBox="true"/>
            <p:nvPr/>
          </p:nvSpPr>
          <p:spPr>
            <a:xfrm>
              <a:off x="0" y="-38100"/>
              <a:ext cx="1082481" cy="198937"/>
            </a:xfrm>
            <a:prstGeom prst="rect">
              <a:avLst/>
            </a:prstGeom>
          </p:spPr>
          <p:txBody>
            <a:bodyPr anchor="ctr" rtlCol="false" tIns="50800" lIns="50800" bIns="50800" rIns="50800"/>
            <a:lstStyle/>
            <a:p>
              <a:pPr algn="ctr">
                <a:lnSpc>
                  <a:spcPts val="2659"/>
                </a:lnSpc>
              </a:pPr>
            </a:p>
          </p:txBody>
        </p:sp>
      </p:grpSp>
      <p:sp>
        <p:nvSpPr>
          <p:cNvPr name="TextBox 35" id="35"/>
          <p:cNvSpPr txBox="true"/>
          <p:nvPr/>
        </p:nvSpPr>
        <p:spPr>
          <a:xfrm rot="0">
            <a:off x="11353614" y="7557349"/>
            <a:ext cx="2770329" cy="644544"/>
          </a:xfrm>
          <a:prstGeom prst="rect">
            <a:avLst/>
          </a:prstGeom>
        </p:spPr>
        <p:txBody>
          <a:bodyPr anchor="t" rtlCol="false" tIns="0" lIns="0" bIns="0" rIns="0">
            <a:spAutoFit/>
          </a:bodyPr>
          <a:lstStyle/>
          <a:p>
            <a:pPr algn="ctr">
              <a:lnSpc>
                <a:spcPts val="4898"/>
              </a:lnSpc>
            </a:pPr>
            <a:r>
              <a:rPr lang="en-US" sz="3499">
                <a:solidFill>
                  <a:srgbClr val="FFFFFF"/>
                </a:solidFill>
                <a:latin typeface="Codec Pro"/>
                <a:ea typeface="Codec Pro"/>
                <a:cs typeface="Codec Pro"/>
                <a:sym typeface="Codec Pro"/>
              </a:rPr>
              <a:t>Cadastre-se</a:t>
            </a:r>
          </a:p>
        </p:txBody>
      </p:sp>
    </p:spTree>
  </p:cSld>
  <p:clrMapOvr>
    <a:masterClrMapping/>
  </p:clrMapOvr>
  <p:transition spd="slow">
    <p:cover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6949" y="3791144"/>
            <a:ext cx="19044949" cy="6931659"/>
            <a:chOff x="0" y="0"/>
            <a:chExt cx="5015954" cy="1825622"/>
          </a:xfrm>
        </p:grpSpPr>
        <p:sp>
          <p:nvSpPr>
            <p:cNvPr name="Freeform 3" id="3"/>
            <p:cNvSpPr/>
            <p:nvPr/>
          </p:nvSpPr>
          <p:spPr>
            <a:xfrm flipH="false" flipV="false" rot="0">
              <a:off x="0" y="0"/>
              <a:ext cx="5015954" cy="1825622"/>
            </a:xfrm>
            <a:custGeom>
              <a:avLst/>
              <a:gdLst/>
              <a:ahLst/>
              <a:cxnLst/>
              <a:rect r="r" b="b" t="t" l="l"/>
              <a:pathLst>
                <a:path h="1825622" w="5015954">
                  <a:moveTo>
                    <a:pt x="0" y="0"/>
                  </a:moveTo>
                  <a:lnTo>
                    <a:pt x="5015954" y="0"/>
                  </a:lnTo>
                  <a:lnTo>
                    <a:pt x="5015954" y="1825622"/>
                  </a:lnTo>
                  <a:lnTo>
                    <a:pt x="0" y="1825622"/>
                  </a:lnTo>
                  <a:close/>
                </a:path>
              </a:pathLst>
            </a:custGeom>
            <a:solidFill>
              <a:srgbClr val="02244E"/>
            </a:solidFill>
          </p:spPr>
        </p:sp>
        <p:sp>
          <p:nvSpPr>
            <p:cNvPr name="TextBox 4" id="4"/>
            <p:cNvSpPr txBox="true"/>
            <p:nvPr/>
          </p:nvSpPr>
          <p:spPr>
            <a:xfrm>
              <a:off x="0" y="-38100"/>
              <a:ext cx="5015954" cy="1863722"/>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2392427"/>
            <a:ext cx="4256431"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2244E"/>
                </a:solidFill>
                <a:latin typeface="Poppins Heavy"/>
                <a:ea typeface="Poppins Heavy"/>
                <a:cs typeface="Poppins Heavy"/>
                <a:sym typeface="Poppins Heavy"/>
              </a:rPr>
              <a:t>Quem somos</a:t>
            </a:r>
          </a:p>
        </p:txBody>
      </p:sp>
      <p:sp>
        <p:nvSpPr>
          <p:cNvPr name="TextBox 6" id="6"/>
          <p:cNvSpPr txBox="true"/>
          <p:nvPr/>
        </p:nvSpPr>
        <p:spPr>
          <a:xfrm rot="0">
            <a:off x="6129276" y="1322547"/>
            <a:ext cx="11130024" cy="1834464"/>
          </a:xfrm>
          <a:prstGeom prst="rect">
            <a:avLst/>
          </a:prstGeom>
        </p:spPr>
        <p:txBody>
          <a:bodyPr anchor="t" rtlCol="false" tIns="0" lIns="0" bIns="0" rIns="0">
            <a:spAutoFit/>
          </a:bodyPr>
          <a:lstStyle/>
          <a:p>
            <a:pPr algn="just">
              <a:lnSpc>
                <a:spcPts val="4937"/>
              </a:lnSpc>
            </a:pPr>
            <a:r>
              <a:rPr lang="en-US" sz="3527" b="true">
                <a:solidFill>
                  <a:srgbClr val="000000"/>
                </a:solidFill>
                <a:latin typeface="Sarabun Semi-Bold"/>
                <a:ea typeface="Sarabun Semi-Bold"/>
                <a:cs typeface="Sarabun Semi-Bold"/>
                <a:sym typeface="Sarabun Semi-Bold"/>
              </a:rPr>
              <a:t>A Pixel Forge é uma empresa de desenvolvimento de software que transforma ideias em soluções digitais inovadoras. Com foco em qualidade e personalização.</a:t>
            </a:r>
          </a:p>
        </p:txBody>
      </p:sp>
      <p:sp>
        <p:nvSpPr>
          <p:cNvPr name="Freeform 7" id="7"/>
          <p:cNvSpPr/>
          <p:nvPr/>
        </p:nvSpPr>
        <p:spPr>
          <a:xfrm flipH="false" flipV="false" rot="0">
            <a:off x="2209240" y="487504"/>
            <a:ext cx="1943023" cy="1943023"/>
          </a:xfrm>
          <a:custGeom>
            <a:avLst/>
            <a:gdLst/>
            <a:ahLst/>
            <a:cxnLst/>
            <a:rect r="r" b="b" t="t" l="l"/>
            <a:pathLst>
              <a:path h="1943023" w="1943023">
                <a:moveTo>
                  <a:pt x="0" y="0"/>
                </a:moveTo>
                <a:lnTo>
                  <a:pt x="1943023" y="0"/>
                </a:lnTo>
                <a:lnTo>
                  <a:pt x="1943023" y="1943023"/>
                </a:lnTo>
                <a:lnTo>
                  <a:pt x="0" y="1943023"/>
                </a:lnTo>
                <a:lnTo>
                  <a:pt x="0" y="0"/>
                </a:lnTo>
                <a:close/>
              </a:path>
            </a:pathLst>
          </a:custGeom>
          <a:blipFill>
            <a:blip r:embed="rId2"/>
            <a:stretch>
              <a:fillRect l="0" t="0" r="0" b="0"/>
            </a:stretch>
          </a:blipFill>
        </p:spPr>
      </p:sp>
      <p:sp>
        <p:nvSpPr>
          <p:cNvPr name="TextBox 8" id="8"/>
          <p:cNvSpPr txBox="true"/>
          <p:nvPr/>
        </p:nvSpPr>
        <p:spPr>
          <a:xfrm rot="0">
            <a:off x="17259300" y="9220200"/>
            <a:ext cx="313862"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3</a:t>
            </a:r>
          </a:p>
        </p:txBody>
      </p:sp>
      <p:grpSp>
        <p:nvGrpSpPr>
          <p:cNvPr name="Group 9" id="9"/>
          <p:cNvGrpSpPr>
            <a:grpSpLocks noChangeAspect="true"/>
          </p:cNvGrpSpPr>
          <p:nvPr/>
        </p:nvGrpSpPr>
        <p:grpSpPr>
          <a:xfrm rot="0">
            <a:off x="2627850" y="4301059"/>
            <a:ext cx="4160409" cy="4160409"/>
            <a:chOff x="0" y="0"/>
            <a:chExt cx="7620000" cy="7620000"/>
          </a:xfrm>
        </p:grpSpPr>
        <p:sp>
          <p:nvSpPr>
            <p:cNvPr name="Freeform 10" id="10"/>
            <p:cNvSpPr/>
            <p:nvPr/>
          </p:nvSpPr>
          <p:spPr>
            <a:xfrm flipH="false" flipV="false" rot="0">
              <a:off x="472857" y="624824"/>
              <a:ext cx="6674285" cy="6370352"/>
            </a:xfrm>
            <a:custGeom>
              <a:avLst/>
              <a:gdLst/>
              <a:ahLst/>
              <a:cxnLst/>
              <a:rect r="r" b="b" t="t" l="l"/>
              <a:pathLst>
                <a:path h="6370352" w="6674285">
                  <a:moveTo>
                    <a:pt x="3337143" y="5096"/>
                  </a:moveTo>
                  <a:cubicBezTo>
                    <a:pt x="2197622" y="0"/>
                    <a:pt x="1142474" y="605003"/>
                    <a:pt x="571237" y="1591016"/>
                  </a:cubicBezTo>
                  <a:cubicBezTo>
                    <a:pt x="0" y="2577030"/>
                    <a:pt x="0" y="3793322"/>
                    <a:pt x="571237" y="4779335"/>
                  </a:cubicBezTo>
                  <a:cubicBezTo>
                    <a:pt x="1142474" y="5765349"/>
                    <a:pt x="2197622" y="6370351"/>
                    <a:pt x="3337143" y="6365256"/>
                  </a:cubicBezTo>
                  <a:cubicBezTo>
                    <a:pt x="4476664" y="6370351"/>
                    <a:pt x="5531812" y="5765349"/>
                    <a:pt x="6103049" y="4779335"/>
                  </a:cubicBezTo>
                  <a:cubicBezTo>
                    <a:pt x="6674286" y="3793321"/>
                    <a:pt x="6674286" y="2577030"/>
                    <a:pt x="6103049" y="1591016"/>
                  </a:cubicBezTo>
                  <a:cubicBezTo>
                    <a:pt x="5531812" y="605002"/>
                    <a:pt x="4476664" y="0"/>
                    <a:pt x="3337143" y="5096"/>
                  </a:cubicBezTo>
                  <a:close/>
                </a:path>
              </a:pathLst>
            </a:custGeom>
            <a:blipFill>
              <a:blip r:embed="rId3"/>
              <a:stretch>
                <a:fillRect l="223" t="-27303" r="223" b="-6028"/>
              </a:stretch>
            </a:blipFill>
          </p:spPr>
        </p:sp>
        <p:sp>
          <p:nvSpPr>
            <p:cNvPr name="Freeform 11" id="11"/>
            <p:cNvSpPr/>
            <p:nvPr/>
          </p:nvSpPr>
          <p:spPr>
            <a:xfrm flipH="false" flipV="false" rot="0">
              <a:off x="0" y="0"/>
              <a:ext cx="7620000" cy="7620000"/>
            </a:xfrm>
            <a:custGeom>
              <a:avLst/>
              <a:gdLst/>
              <a:ahLst/>
              <a:cxnLst/>
              <a:rect r="r" b="b" t="t" l="l"/>
              <a:pathLst>
                <a:path h="7620000" w="7620000">
                  <a:moveTo>
                    <a:pt x="3810000" y="0"/>
                  </a:moveTo>
                  <a:cubicBezTo>
                    <a:pt x="1709420" y="0"/>
                    <a:pt x="0" y="1709420"/>
                    <a:pt x="0" y="3810000"/>
                  </a:cubicBezTo>
                  <a:cubicBezTo>
                    <a:pt x="0" y="5910580"/>
                    <a:pt x="1709420" y="7620000"/>
                    <a:pt x="3810000" y="7620000"/>
                  </a:cubicBezTo>
                  <a:cubicBezTo>
                    <a:pt x="5910580" y="7620000"/>
                    <a:pt x="7620000" y="5910580"/>
                    <a:pt x="7620000" y="3810000"/>
                  </a:cubicBezTo>
                  <a:cubicBezTo>
                    <a:pt x="7620000" y="1709420"/>
                    <a:pt x="5910580" y="0"/>
                    <a:pt x="3810000" y="0"/>
                  </a:cubicBezTo>
                  <a:close/>
                  <a:moveTo>
                    <a:pt x="629920" y="3810000"/>
                  </a:moveTo>
                  <a:cubicBezTo>
                    <a:pt x="629920" y="2056130"/>
                    <a:pt x="2056130" y="629920"/>
                    <a:pt x="3810000" y="629920"/>
                  </a:cubicBezTo>
                  <a:cubicBezTo>
                    <a:pt x="5563870" y="629920"/>
                    <a:pt x="6990080" y="2056130"/>
                    <a:pt x="6990080" y="3810000"/>
                  </a:cubicBezTo>
                  <a:cubicBezTo>
                    <a:pt x="6990080" y="5563870"/>
                    <a:pt x="5563870" y="6990080"/>
                    <a:pt x="3810000" y="6990080"/>
                  </a:cubicBezTo>
                  <a:cubicBezTo>
                    <a:pt x="2056130" y="6990080"/>
                    <a:pt x="629920" y="5563870"/>
                    <a:pt x="629920" y="3810000"/>
                  </a:cubicBezTo>
                  <a:close/>
                </a:path>
              </a:pathLst>
            </a:custGeom>
            <a:solidFill>
              <a:srgbClr val="FFFFFF"/>
            </a:solidFill>
          </p:spPr>
        </p:sp>
      </p:grpSp>
      <p:grpSp>
        <p:nvGrpSpPr>
          <p:cNvPr name="Group 12" id="12"/>
          <p:cNvGrpSpPr>
            <a:grpSpLocks noChangeAspect="true"/>
          </p:cNvGrpSpPr>
          <p:nvPr/>
        </p:nvGrpSpPr>
        <p:grpSpPr>
          <a:xfrm rot="0">
            <a:off x="7102584" y="4301059"/>
            <a:ext cx="4160409" cy="4160409"/>
            <a:chOff x="0" y="0"/>
            <a:chExt cx="7620000" cy="7620000"/>
          </a:xfrm>
        </p:grpSpPr>
        <p:sp>
          <p:nvSpPr>
            <p:cNvPr name="Freeform 13" id="13"/>
            <p:cNvSpPr/>
            <p:nvPr/>
          </p:nvSpPr>
          <p:spPr>
            <a:xfrm flipH="false" flipV="false" rot="0">
              <a:off x="472857" y="624824"/>
              <a:ext cx="6674285" cy="6370352"/>
            </a:xfrm>
            <a:custGeom>
              <a:avLst/>
              <a:gdLst/>
              <a:ahLst/>
              <a:cxnLst/>
              <a:rect r="r" b="b" t="t" l="l"/>
              <a:pathLst>
                <a:path h="6370352" w="6674285">
                  <a:moveTo>
                    <a:pt x="3337143" y="5096"/>
                  </a:moveTo>
                  <a:cubicBezTo>
                    <a:pt x="2197622" y="0"/>
                    <a:pt x="1142474" y="605003"/>
                    <a:pt x="571237" y="1591016"/>
                  </a:cubicBezTo>
                  <a:cubicBezTo>
                    <a:pt x="0" y="2577030"/>
                    <a:pt x="0" y="3793322"/>
                    <a:pt x="571237" y="4779335"/>
                  </a:cubicBezTo>
                  <a:cubicBezTo>
                    <a:pt x="1142474" y="5765349"/>
                    <a:pt x="2197622" y="6370351"/>
                    <a:pt x="3337143" y="6365256"/>
                  </a:cubicBezTo>
                  <a:cubicBezTo>
                    <a:pt x="4476664" y="6370351"/>
                    <a:pt x="5531812" y="5765349"/>
                    <a:pt x="6103049" y="4779335"/>
                  </a:cubicBezTo>
                  <a:cubicBezTo>
                    <a:pt x="6674286" y="3793321"/>
                    <a:pt x="6674286" y="2577030"/>
                    <a:pt x="6103049" y="1591016"/>
                  </a:cubicBezTo>
                  <a:cubicBezTo>
                    <a:pt x="5531812" y="605002"/>
                    <a:pt x="4476664" y="0"/>
                    <a:pt x="3337143" y="5096"/>
                  </a:cubicBezTo>
                  <a:close/>
                </a:path>
              </a:pathLst>
            </a:custGeom>
            <a:blipFill>
              <a:blip r:embed="rId4"/>
              <a:stretch>
                <a:fillRect l="223" t="0" r="223" b="0"/>
              </a:stretch>
            </a:blipFill>
          </p:spPr>
        </p:sp>
        <p:sp>
          <p:nvSpPr>
            <p:cNvPr name="Freeform 14" id="14"/>
            <p:cNvSpPr/>
            <p:nvPr/>
          </p:nvSpPr>
          <p:spPr>
            <a:xfrm flipH="false" flipV="false" rot="0">
              <a:off x="0" y="0"/>
              <a:ext cx="7620000" cy="7620000"/>
            </a:xfrm>
            <a:custGeom>
              <a:avLst/>
              <a:gdLst/>
              <a:ahLst/>
              <a:cxnLst/>
              <a:rect r="r" b="b" t="t" l="l"/>
              <a:pathLst>
                <a:path h="7620000" w="7620000">
                  <a:moveTo>
                    <a:pt x="3810000" y="0"/>
                  </a:moveTo>
                  <a:cubicBezTo>
                    <a:pt x="1709420" y="0"/>
                    <a:pt x="0" y="1709420"/>
                    <a:pt x="0" y="3810000"/>
                  </a:cubicBezTo>
                  <a:cubicBezTo>
                    <a:pt x="0" y="5910580"/>
                    <a:pt x="1709420" y="7620000"/>
                    <a:pt x="3810000" y="7620000"/>
                  </a:cubicBezTo>
                  <a:cubicBezTo>
                    <a:pt x="5910580" y="7620000"/>
                    <a:pt x="7620000" y="5910580"/>
                    <a:pt x="7620000" y="3810000"/>
                  </a:cubicBezTo>
                  <a:cubicBezTo>
                    <a:pt x="7620000" y="1709420"/>
                    <a:pt x="5910580" y="0"/>
                    <a:pt x="3810000" y="0"/>
                  </a:cubicBezTo>
                  <a:close/>
                  <a:moveTo>
                    <a:pt x="629920" y="3810000"/>
                  </a:moveTo>
                  <a:cubicBezTo>
                    <a:pt x="629920" y="2056130"/>
                    <a:pt x="2056130" y="629920"/>
                    <a:pt x="3810000" y="629920"/>
                  </a:cubicBezTo>
                  <a:cubicBezTo>
                    <a:pt x="5563870" y="629920"/>
                    <a:pt x="6990080" y="2056130"/>
                    <a:pt x="6990080" y="3810000"/>
                  </a:cubicBezTo>
                  <a:cubicBezTo>
                    <a:pt x="6990080" y="5563870"/>
                    <a:pt x="5563870" y="6990080"/>
                    <a:pt x="3810000" y="6990080"/>
                  </a:cubicBezTo>
                  <a:cubicBezTo>
                    <a:pt x="2056130" y="6990080"/>
                    <a:pt x="629920" y="5563870"/>
                    <a:pt x="629920" y="3810000"/>
                  </a:cubicBezTo>
                  <a:close/>
                </a:path>
              </a:pathLst>
            </a:custGeom>
            <a:solidFill>
              <a:srgbClr val="FFFFFF"/>
            </a:solidFill>
          </p:spPr>
        </p:sp>
      </p:grpSp>
      <p:grpSp>
        <p:nvGrpSpPr>
          <p:cNvPr name="Group 15" id="15"/>
          <p:cNvGrpSpPr>
            <a:grpSpLocks noChangeAspect="true"/>
          </p:cNvGrpSpPr>
          <p:nvPr/>
        </p:nvGrpSpPr>
        <p:grpSpPr>
          <a:xfrm rot="0">
            <a:off x="11577318" y="4301059"/>
            <a:ext cx="4160409" cy="4160409"/>
            <a:chOff x="0" y="0"/>
            <a:chExt cx="7620000" cy="7620000"/>
          </a:xfrm>
        </p:grpSpPr>
        <p:sp>
          <p:nvSpPr>
            <p:cNvPr name="Freeform 16" id="16"/>
            <p:cNvSpPr/>
            <p:nvPr/>
          </p:nvSpPr>
          <p:spPr>
            <a:xfrm flipH="false" flipV="false" rot="0">
              <a:off x="472857" y="624824"/>
              <a:ext cx="6674285" cy="6370352"/>
            </a:xfrm>
            <a:custGeom>
              <a:avLst/>
              <a:gdLst/>
              <a:ahLst/>
              <a:cxnLst/>
              <a:rect r="r" b="b" t="t" l="l"/>
              <a:pathLst>
                <a:path h="6370352" w="6674285">
                  <a:moveTo>
                    <a:pt x="3337143" y="5096"/>
                  </a:moveTo>
                  <a:cubicBezTo>
                    <a:pt x="2197622" y="0"/>
                    <a:pt x="1142474" y="605003"/>
                    <a:pt x="571237" y="1591016"/>
                  </a:cubicBezTo>
                  <a:cubicBezTo>
                    <a:pt x="0" y="2577030"/>
                    <a:pt x="0" y="3793322"/>
                    <a:pt x="571237" y="4779335"/>
                  </a:cubicBezTo>
                  <a:cubicBezTo>
                    <a:pt x="1142474" y="5765349"/>
                    <a:pt x="2197622" y="6370351"/>
                    <a:pt x="3337143" y="6365256"/>
                  </a:cubicBezTo>
                  <a:cubicBezTo>
                    <a:pt x="4476664" y="6370351"/>
                    <a:pt x="5531812" y="5765349"/>
                    <a:pt x="6103049" y="4779335"/>
                  </a:cubicBezTo>
                  <a:cubicBezTo>
                    <a:pt x="6674286" y="3793321"/>
                    <a:pt x="6674286" y="2577030"/>
                    <a:pt x="6103049" y="1591016"/>
                  </a:cubicBezTo>
                  <a:cubicBezTo>
                    <a:pt x="5531812" y="605002"/>
                    <a:pt x="4476664" y="0"/>
                    <a:pt x="3337143" y="5096"/>
                  </a:cubicBezTo>
                  <a:close/>
                </a:path>
              </a:pathLst>
            </a:custGeom>
            <a:blipFill>
              <a:blip r:embed="rId5"/>
              <a:stretch>
                <a:fillRect l="223" t="-38887" r="223" b="-38888"/>
              </a:stretch>
            </a:blipFill>
          </p:spPr>
        </p:sp>
        <p:sp>
          <p:nvSpPr>
            <p:cNvPr name="Freeform 17" id="17"/>
            <p:cNvSpPr/>
            <p:nvPr/>
          </p:nvSpPr>
          <p:spPr>
            <a:xfrm flipH="false" flipV="false" rot="0">
              <a:off x="0" y="0"/>
              <a:ext cx="7620000" cy="7620000"/>
            </a:xfrm>
            <a:custGeom>
              <a:avLst/>
              <a:gdLst/>
              <a:ahLst/>
              <a:cxnLst/>
              <a:rect r="r" b="b" t="t" l="l"/>
              <a:pathLst>
                <a:path h="7620000" w="7620000">
                  <a:moveTo>
                    <a:pt x="3810000" y="0"/>
                  </a:moveTo>
                  <a:cubicBezTo>
                    <a:pt x="1709420" y="0"/>
                    <a:pt x="0" y="1709420"/>
                    <a:pt x="0" y="3810000"/>
                  </a:cubicBezTo>
                  <a:cubicBezTo>
                    <a:pt x="0" y="5910580"/>
                    <a:pt x="1709420" y="7620000"/>
                    <a:pt x="3810000" y="7620000"/>
                  </a:cubicBezTo>
                  <a:cubicBezTo>
                    <a:pt x="5910580" y="7620000"/>
                    <a:pt x="7620000" y="5910580"/>
                    <a:pt x="7620000" y="3810000"/>
                  </a:cubicBezTo>
                  <a:cubicBezTo>
                    <a:pt x="7620000" y="1709420"/>
                    <a:pt x="5910580" y="0"/>
                    <a:pt x="3810000" y="0"/>
                  </a:cubicBezTo>
                  <a:close/>
                  <a:moveTo>
                    <a:pt x="629920" y="3810000"/>
                  </a:moveTo>
                  <a:cubicBezTo>
                    <a:pt x="629920" y="2056130"/>
                    <a:pt x="2056130" y="629920"/>
                    <a:pt x="3810000" y="629920"/>
                  </a:cubicBezTo>
                  <a:cubicBezTo>
                    <a:pt x="5563870" y="629920"/>
                    <a:pt x="6990080" y="2056130"/>
                    <a:pt x="6990080" y="3810000"/>
                  </a:cubicBezTo>
                  <a:cubicBezTo>
                    <a:pt x="6990080" y="5563870"/>
                    <a:pt x="5563870" y="6990080"/>
                    <a:pt x="3810000" y="6990080"/>
                  </a:cubicBezTo>
                  <a:cubicBezTo>
                    <a:pt x="2056130" y="6990080"/>
                    <a:pt x="629920" y="5563870"/>
                    <a:pt x="629920" y="3810000"/>
                  </a:cubicBezTo>
                  <a:close/>
                </a:path>
              </a:pathLst>
            </a:custGeom>
            <a:solidFill>
              <a:srgbClr val="FFFFFF"/>
            </a:solidFill>
          </p:spPr>
        </p:sp>
      </p:grpSp>
      <p:sp>
        <p:nvSpPr>
          <p:cNvPr name="TextBox 18" id="18"/>
          <p:cNvSpPr txBox="true"/>
          <p:nvPr/>
        </p:nvSpPr>
        <p:spPr>
          <a:xfrm rot="0">
            <a:off x="2550273" y="8677275"/>
            <a:ext cx="4315565" cy="1076325"/>
          </a:xfrm>
          <a:prstGeom prst="rect">
            <a:avLst/>
          </a:prstGeom>
        </p:spPr>
        <p:txBody>
          <a:bodyPr anchor="t" rtlCol="false" tIns="0" lIns="0" bIns="0" rIns="0">
            <a:spAutoFit/>
          </a:bodyPr>
          <a:lstStyle/>
          <a:p>
            <a:pPr algn="ctr">
              <a:lnSpc>
                <a:spcPts val="4200"/>
              </a:lnSpc>
            </a:pPr>
            <a:r>
              <a:rPr lang="en-US" sz="3000" b="true">
                <a:solidFill>
                  <a:srgbClr val="FFFFFF"/>
                </a:solidFill>
                <a:latin typeface="Poppins Bold"/>
                <a:ea typeface="Poppins Bold"/>
                <a:cs typeface="Poppins Bold"/>
                <a:sym typeface="Poppins Bold"/>
              </a:rPr>
              <a:t>FERNANDO DA SILVA COSTA</a:t>
            </a:r>
          </a:p>
        </p:txBody>
      </p:sp>
      <p:sp>
        <p:nvSpPr>
          <p:cNvPr name="TextBox 19" id="19"/>
          <p:cNvSpPr txBox="true"/>
          <p:nvPr/>
        </p:nvSpPr>
        <p:spPr>
          <a:xfrm rot="0">
            <a:off x="7529210" y="8677275"/>
            <a:ext cx="3307158" cy="1076325"/>
          </a:xfrm>
          <a:prstGeom prst="rect">
            <a:avLst/>
          </a:prstGeom>
        </p:spPr>
        <p:txBody>
          <a:bodyPr anchor="t" rtlCol="false" tIns="0" lIns="0" bIns="0" rIns="0">
            <a:spAutoFit/>
          </a:bodyPr>
          <a:lstStyle/>
          <a:p>
            <a:pPr algn="ctr">
              <a:lnSpc>
                <a:spcPts val="4200"/>
              </a:lnSpc>
            </a:pPr>
            <a:r>
              <a:rPr lang="en-US" sz="3000" b="true">
                <a:solidFill>
                  <a:srgbClr val="FFFFFF"/>
                </a:solidFill>
                <a:latin typeface="Poppins Bold"/>
                <a:ea typeface="Poppins Bold"/>
                <a:cs typeface="Poppins Bold"/>
                <a:sym typeface="Poppins Bold"/>
              </a:rPr>
              <a:t>GABRYELLA CRUZ SOUSA</a:t>
            </a:r>
          </a:p>
        </p:txBody>
      </p:sp>
      <p:sp>
        <p:nvSpPr>
          <p:cNvPr name="TextBox 20" id="20"/>
          <p:cNvSpPr txBox="true"/>
          <p:nvPr/>
        </p:nvSpPr>
        <p:spPr>
          <a:xfrm rot="0">
            <a:off x="11652494" y="8677275"/>
            <a:ext cx="4010059" cy="1076325"/>
          </a:xfrm>
          <a:prstGeom prst="rect">
            <a:avLst/>
          </a:prstGeom>
        </p:spPr>
        <p:txBody>
          <a:bodyPr anchor="t" rtlCol="false" tIns="0" lIns="0" bIns="0" rIns="0">
            <a:spAutoFit/>
          </a:bodyPr>
          <a:lstStyle/>
          <a:p>
            <a:pPr algn="ctr">
              <a:lnSpc>
                <a:spcPts val="4200"/>
              </a:lnSpc>
            </a:pPr>
            <a:r>
              <a:rPr lang="en-US" sz="3000" b="true">
                <a:solidFill>
                  <a:srgbClr val="FFFFFF"/>
                </a:solidFill>
                <a:latin typeface="Poppins Bold"/>
                <a:ea typeface="Poppins Bold"/>
                <a:cs typeface="Poppins Bold"/>
                <a:sym typeface="Poppins Bold"/>
              </a:rPr>
              <a:t> VITOR DOS SANTOS SOUSA</a:t>
            </a:r>
          </a:p>
        </p:txBody>
      </p:sp>
    </p:spTree>
  </p:cSld>
  <p:clrMapOvr>
    <a:masterClrMapping/>
  </p:clrMapOvr>
  <p:transition spd="slow">
    <p:fade/>
  </p:transition>
</p:sld>
</file>

<file path=ppt/slides/slide3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7872"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30</a:t>
            </a:r>
          </a:p>
        </p:txBody>
      </p:sp>
      <p:sp>
        <p:nvSpPr>
          <p:cNvPr name="TextBox 3" id="3"/>
          <p:cNvSpPr txBox="true"/>
          <p:nvPr/>
        </p:nvSpPr>
        <p:spPr>
          <a:xfrm rot="0">
            <a:off x="1027774" y="-42497"/>
            <a:ext cx="5777296" cy="958149"/>
          </a:xfrm>
          <a:prstGeom prst="rect">
            <a:avLst/>
          </a:prstGeom>
        </p:spPr>
        <p:txBody>
          <a:bodyPr anchor="t" rtlCol="false" tIns="0" lIns="0" bIns="0" rIns="0">
            <a:spAutoFit/>
          </a:bodyPr>
          <a:lstStyle/>
          <a:p>
            <a:pPr algn="ctr" marL="0" indent="0" lvl="0">
              <a:lnSpc>
                <a:spcPts val="7080"/>
              </a:lnSpc>
              <a:spcBef>
                <a:spcPct val="0"/>
              </a:spcBef>
            </a:pPr>
            <a:r>
              <a:rPr lang="en-US" b="true" sz="6000" spc="24">
                <a:solidFill>
                  <a:srgbClr val="000000"/>
                </a:solidFill>
                <a:latin typeface="Poppins Heavy"/>
                <a:ea typeface="Poppins Heavy"/>
                <a:cs typeface="Poppins Heavy"/>
                <a:sym typeface="Poppins Heavy"/>
              </a:rPr>
              <a:t>Fluxo de rotas</a:t>
            </a:r>
          </a:p>
        </p:txBody>
      </p:sp>
      <p:grpSp>
        <p:nvGrpSpPr>
          <p:cNvPr name="Group 4" id="4"/>
          <p:cNvGrpSpPr/>
          <p:nvPr/>
        </p:nvGrpSpPr>
        <p:grpSpPr>
          <a:xfrm rot="0">
            <a:off x="425224" y="4630422"/>
            <a:ext cx="2451827" cy="788604"/>
            <a:chOff x="0" y="0"/>
            <a:chExt cx="867870" cy="279141"/>
          </a:xfrm>
        </p:grpSpPr>
        <p:sp>
          <p:nvSpPr>
            <p:cNvPr name="Freeform 5" id="5"/>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6" id="6"/>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Login</a:t>
              </a:r>
            </a:p>
          </p:txBody>
        </p:sp>
      </p:grpSp>
      <p:sp>
        <p:nvSpPr>
          <p:cNvPr name="AutoShape 7" id="7"/>
          <p:cNvSpPr/>
          <p:nvPr/>
        </p:nvSpPr>
        <p:spPr>
          <a:xfrm>
            <a:off x="1651138" y="5419026"/>
            <a:ext cx="0" cy="1571935"/>
          </a:xfrm>
          <a:prstGeom prst="line">
            <a:avLst/>
          </a:prstGeom>
          <a:ln cap="flat" w="95250">
            <a:solidFill>
              <a:srgbClr val="990099"/>
            </a:solidFill>
            <a:prstDash val="solid"/>
            <a:headEnd type="none" len="sm" w="sm"/>
            <a:tailEnd type="arrow" len="sm" w="med"/>
          </a:ln>
        </p:spPr>
      </p:sp>
      <p:grpSp>
        <p:nvGrpSpPr>
          <p:cNvPr name="Group 8" id="8"/>
          <p:cNvGrpSpPr/>
          <p:nvPr/>
        </p:nvGrpSpPr>
        <p:grpSpPr>
          <a:xfrm rot="0">
            <a:off x="425224" y="6990961"/>
            <a:ext cx="2451827" cy="788604"/>
            <a:chOff x="0" y="0"/>
            <a:chExt cx="867870" cy="279141"/>
          </a:xfrm>
        </p:grpSpPr>
        <p:sp>
          <p:nvSpPr>
            <p:cNvPr name="Freeform 9" id="9"/>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990099"/>
            </a:solidFill>
            <a:ln w="76200" cap="rnd">
              <a:solidFill>
                <a:srgbClr val="990099"/>
              </a:solidFill>
              <a:prstDash val="solid"/>
              <a:round/>
            </a:ln>
          </p:spPr>
        </p:sp>
        <p:sp>
          <p:nvSpPr>
            <p:cNvPr name="TextBox 10" id="10"/>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Cadastro</a:t>
              </a:r>
            </a:p>
          </p:txBody>
        </p:sp>
      </p:grpSp>
      <p:grpSp>
        <p:nvGrpSpPr>
          <p:cNvPr name="Group 11" id="11"/>
          <p:cNvGrpSpPr/>
          <p:nvPr/>
        </p:nvGrpSpPr>
        <p:grpSpPr>
          <a:xfrm rot="0">
            <a:off x="3553947" y="4630422"/>
            <a:ext cx="3406204" cy="788604"/>
            <a:chOff x="0" y="0"/>
            <a:chExt cx="1205690" cy="279141"/>
          </a:xfrm>
        </p:grpSpPr>
        <p:sp>
          <p:nvSpPr>
            <p:cNvPr name="Freeform 12" id="12"/>
            <p:cNvSpPr/>
            <p:nvPr/>
          </p:nvSpPr>
          <p:spPr>
            <a:xfrm flipH="false" flipV="false" rot="0">
              <a:off x="0" y="0"/>
              <a:ext cx="1205690" cy="279141"/>
            </a:xfrm>
            <a:custGeom>
              <a:avLst/>
              <a:gdLst/>
              <a:ahLst/>
              <a:cxnLst/>
              <a:rect r="r" b="b" t="t" l="l"/>
              <a:pathLst>
                <a:path h="279141" w="1205690">
                  <a:moveTo>
                    <a:pt x="118190" y="0"/>
                  </a:moveTo>
                  <a:lnTo>
                    <a:pt x="1087499" y="0"/>
                  </a:lnTo>
                  <a:cubicBezTo>
                    <a:pt x="1152774" y="0"/>
                    <a:pt x="1205690" y="52916"/>
                    <a:pt x="1205690" y="118190"/>
                  </a:cubicBezTo>
                  <a:lnTo>
                    <a:pt x="1205690" y="160951"/>
                  </a:lnTo>
                  <a:cubicBezTo>
                    <a:pt x="1205690" y="192297"/>
                    <a:pt x="1193237" y="222359"/>
                    <a:pt x="1171073" y="244524"/>
                  </a:cubicBezTo>
                  <a:cubicBezTo>
                    <a:pt x="1148907" y="266689"/>
                    <a:pt x="1118845" y="279141"/>
                    <a:pt x="1087499" y="279141"/>
                  </a:cubicBezTo>
                  <a:lnTo>
                    <a:pt x="118190" y="279141"/>
                  </a:lnTo>
                  <a:cubicBezTo>
                    <a:pt x="86844" y="279141"/>
                    <a:pt x="56782" y="266689"/>
                    <a:pt x="34617" y="244524"/>
                  </a:cubicBezTo>
                  <a:cubicBezTo>
                    <a:pt x="12452" y="222359"/>
                    <a:pt x="0" y="192297"/>
                    <a:pt x="0" y="160951"/>
                  </a:cubicBezTo>
                  <a:lnTo>
                    <a:pt x="0" y="118190"/>
                  </a:lnTo>
                  <a:cubicBezTo>
                    <a:pt x="0" y="86844"/>
                    <a:pt x="12452" y="56782"/>
                    <a:pt x="34617" y="34617"/>
                  </a:cubicBezTo>
                  <a:cubicBezTo>
                    <a:pt x="56782" y="12452"/>
                    <a:pt x="86844" y="0"/>
                    <a:pt x="118190" y="0"/>
                  </a:cubicBezTo>
                  <a:close/>
                </a:path>
              </a:pathLst>
            </a:custGeom>
            <a:solidFill>
              <a:srgbClr val="FFFFFF"/>
            </a:solidFill>
            <a:ln w="76200" cap="rnd">
              <a:solidFill>
                <a:srgbClr val="990099"/>
              </a:solidFill>
              <a:prstDash val="solid"/>
              <a:round/>
            </a:ln>
          </p:spPr>
        </p:sp>
        <p:sp>
          <p:nvSpPr>
            <p:cNvPr name="TextBox 13" id="13"/>
            <p:cNvSpPr txBox="true"/>
            <p:nvPr/>
          </p:nvSpPr>
          <p:spPr>
            <a:xfrm>
              <a:off x="0" y="-142875"/>
              <a:ext cx="120569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Página principal</a:t>
              </a:r>
            </a:p>
          </p:txBody>
        </p:sp>
      </p:grpSp>
      <p:sp>
        <p:nvSpPr>
          <p:cNvPr name="AutoShape 14" id="14"/>
          <p:cNvSpPr/>
          <p:nvPr/>
        </p:nvSpPr>
        <p:spPr>
          <a:xfrm>
            <a:off x="2877051" y="5024724"/>
            <a:ext cx="676896" cy="0"/>
          </a:xfrm>
          <a:prstGeom prst="line">
            <a:avLst/>
          </a:prstGeom>
          <a:ln cap="flat" w="95250">
            <a:solidFill>
              <a:srgbClr val="990099"/>
            </a:solidFill>
            <a:prstDash val="solid"/>
            <a:headEnd type="none" len="sm" w="sm"/>
            <a:tailEnd type="arrow" len="sm" w="med"/>
          </a:ln>
        </p:spPr>
      </p:sp>
      <p:grpSp>
        <p:nvGrpSpPr>
          <p:cNvPr name="Group 15" id="15"/>
          <p:cNvGrpSpPr/>
          <p:nvPr/>
        </p:nvGrpSpPr>
        <p:grpSpPr>
          <a:xfrm rot="0">
            <a:off x="8186971" y="1718831"/>
            <a:ext cx="3846107" cy="788604"/>
            <a:chOff x="0" y="0"/>
            <a:chExt cx="1361401" cy="279141"/>
          </a:xfrm>
        </p:grpSpPr>
        <p:sp>
          <p:nvSpPr>
            <p:cNvPr name="Freeform 16" id="16"/>
            <p:cNvSpPr/>
            <p:nvPr/>
          </p:nvSpPr>
          <p:spPr>
            <a:xfrm flipH="false" flipV="false" rot="0">
              <a:off x="0" y="0"/>
              <a:ext cx="1361401" cy="279141"/>
            </a:xfrm>
            <a:custGeom>
              <a:avLst/>
              <a:gdLst/>
              <a:ahLst/>
              <a:cxnLst/>
              <a:rect r="r" b="b" t="t" l="l"/>
              <a:pathLst>
                <a:path h="279141" w="1361401">
                  <a:moveTo>
                    <a:pt x="104672" y="0"/>
                  </a:moveTo>
                  <a:lnTo>
                    <a:pt x="1256729" y="0"/>
                  </a:lnTo>
                  <a:cubicBezTo>
                    <a:pt x="1284490" y="0"/>
                    <a:pt x="1311114" y="11028"/>
                    <a:pt x="1330744" y="30658"/>
                  </a:cubicBezTo>
                  <a:cubicBezTo>
                    <a:pt x="1350373" y="50288"/>
                    <a:pt x="1361401" y="76911"/>
                    <a:pt x="1361401" y="104672"/>
                  </a:cubicBezTo>
                  <a:lnTo>
                    <a:pt x="1361401" y="174469"/>
                  </a:lnTo>
                  <a:cubicBezTo>
                    <a:pt x="1361401" y="202230"/>
                    <a:pt x="1350373" y="228854"/>
                    <a:pt x="1330744" y="248483"/>
                  </a:cubicBezTo>
                  <a:cubicBezTo>
                    <a:pt x="1311114" y="268113"/>
                    <a:pt x="1284490" y="279141"/>
                    <a:pt x="1256729" y="279141"/>
                  </a:cubicBezTo>
                  <a:lnTo>
                    <a:pt x="104672" y="279141"/>
                  </a:lnTo>
                  <a:cubicBezTo>
                    <a:pt x="76911" y="279141"/>
                    <a:pt x="50288" y="268113"/>
                    <a:pt x="30658" y="248483"/>
                  </a:cubicBezTo>
                  <a:cubicBezTo>
                    <a:pt x="11028" y="228854"/>
                    <a:pt x="0" y="202230"/>
                    <a:pt x="0" y="174469"/>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17" id="17"/>
            <p:cNvSpPr txBox="true"/>
            <p:nvPr/>
          </p:nvSpPr>
          <p:spPr>
            <a:xfrm>
              <a:off x="0" y="-142875"/>
              <a:ext cx="13614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Perfil do usuário</a:t>
              </a:r>
            </a:p>
          </p:txBody>
        </p:sp>
      </p:grpSp>
      <p:sp>
        <p:nvSpPr>
          <p:cNvPr name="AutoShape 18" id="18"/>
          <p:cNvSpPr/>
          <p:nvPr/>
        </p:nvSpPr>
        <p:spPr>
          <a:xfrm flipV="true">
            <a:off x="6442595" y="2113133"/>
            <a:ext cx="1744376" cy="2517288"/>
          </a:xfrm>
          <a:prstGeom prst="line">
            <a:avLst/>
          </a:prstGeom>
          <a:ln cap="flat" w="95250">
            <a:solidFill>
              <a:srgbClr val="990099"/>
            </a:solidFill>
            <a:prstDash val="solid"/>
            <a:headEnd type="none" len="sm" w="sm"/>
            <a:tailEnd type="arrow" len="sm" w="med"/>
          </a:ln>
        </p:spPr>
      </p:sp>
      <p:grpSp>
        <p:nvGrpSpPr>
          <p:cNvPr name="Group 19" id="19"/>
          <p:cNvGrpSpPr/>
          <p:nvPr/>
        </p:nvGrpSpPr>
        <p:grpSpPr>
          <a:xfrm rot="0">
            <a:off x="8141251" y="3455091"/>
            <a:ext cx="3891827" cy="1350513"/>
            <a:chOff x="0" y="0"/>
            <a:chExt cx="1377585" cy="478039"/>
          </a:xfrm>
        </p:grpSpPr>
        <p:sp>
          <p:nvSpPr>
            <p:cNvPr name="Freeform 20" id="20"/>
            <p:cNvSpPr/>
            <p:nvPr/>
          </p:nvSpPr>
          <p:spPr>
            <a:xfrm flipH="false" flipV="false" rot="0">
              <a:off x="0" y="0"/>
              <a:ext cx="1377585" cy="478039"/>
            </a:xfrm>
            <a:custGeom>
              <a:avLst/>
              <a:gdLst/>
              <a:ahLst/>
              <a:cxnLst/>
              <a:rect r="r" b="b" t="t" l="l"/>
              <a:pathLst>
                <a:path h="478039" w="1377585">
                  <a:moveTo>
                    <a:pt x="103442" y="0"/>
                  </a:moveTo>
                  <a:lnTo>
                    <a:pt x="1274143" y="0"/>
                  </a:lnTo>
                  <a:cubicBezTo>
                    <a:pt x="1331272" y="0"/>
                    <a:pt x="1377585" y="46313"/>
                    <a:pt x="1377585" y="103442"/>
                  </a:cubicBezTo>
                  <a:lnTo>
                    <a:pt x="1377585" y="374597"/>
                  </a:lnTo>
                  <a:cubicBezTo>
                    <a:pt x="1377585" y="402031"/>
                    <a:pt x="1366687" y="428342"/>
                    <a:pt x="1347287" y="447742"/>
                  </a:cubicBezTo>
                  <a:cubicBezTo>
                    <a:pt x="1327888" y="467141"/>
                    <a:pt x="1301577" y="478039"/>
                    <a:pt x="1274143" y="478039"/>
                  </a:cubicBezTo>
                  <a:lnTo>
                    <a:pt x="103442" y="478039"/>
                  </a:lnTo>
                  <a:cubicBezTo>
                    <a:pt x="46313" y="478039"/>
                    <a:pt x="0" y="431727"/>
                    <a:pt x="0" y="374597"/>
                  </a:cubicBezTo>
                  <a:lnTo>
                    <a:pt x="0" y="103442"/>
                  </a:lnTo>
                  <a:cubicBezTo>
                    <a:pt x="0" y="76008"/>
                    <a:pt x="10898" y="49697"/>
                    <a:pt x="30298" y="30298"/>
                  </a:cubicBezTo>
                  <a:cubicBezTo>
                    <a:pt x="49697" y="10898"/>
                    <a:pt x="76008" y="0"/>
                    <a:pt x="103442" y="0"/>
                  </a:cubicBezTo>
                  <a:close/>
                </a:path>
              </a:pathLst>
            </a:custGeom>
            <a:solidFill>
              <a:srgbClr val="FFFFFF"/>
            </a:solidFill>
            <a:ln w="76200" cap="rnd">
              <a:solidFill>
                <a:srgbClr val="990099"/>
              </a:solidFill>
              <a:prstDash val="solid"/>
              <a:round/>
            </a:ln>
          </p:spPr>
        </p:sp>
        <p:sp>
          <p:nvSpPr>
            <p:cNvPr name="TextBox 21" id="21"/>
            <p:cNvSpPr txBox="true"/>
            <p:nvPr/>
          </p:nvSpPr>
          <p:spPr>
            <a:xfrm>
              <a:off x="0" y="-142875"/>
              <a:ext cx="1377585"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Refinamento de requisitos</a:t>
              </a:r>
            </a:p>
          </p:txBody>
        </p:sp>
      </p:grpSp>
      <p:sp>
        <p:nvSpPr>
          <p:cNvPr name="AutoShape 22" id="22"/>
          <p:cNvSpPr/>
          <p:nvPr/>
        </p:nvSpPr>
        <p:spPr>
          <a:xfrm flipV="true">
            <a:off x="6960151" y="4130348"/>
            <a:ext cx="1181100" cy="894376"/>
          </a:xfrm>
          <a:prstGeom prst="line">
            <a:avLst/>
          </a:prstGeom>
          <a:ln cap="flat" w="95250">
            <a:solidFill>
              <a:srgbClr val="990099"/>
            </a:solidFill>
            <a:prstDash val="solid"/>
            <a:headEnd type="none" len="sm" w="sm"/>
            <a:tailEnd type="arrow" len="sm" w="med"/>
          </a:ln>
        </p:spPr>
      </p:sp>
      <p:sp>
        <p:nvSpPr>
          <p:cNvPr name="AutoShape 23" id="23"/>
          <p:cNvSpPr/>
          <p:nvPr/>
        </p:nvSpPr>
        <p:spPr>
          <a:xfrm>
            <a:off x="6960151" y="5024724"/>
            <a:ext cx="1226820" cy="1127383"/>
          </a:xfrm>
          <a:prstGeom prst="line">
            <a:avLst/>
          </a:prstGeom>
          <a:ln cap="flat" w="95250">
            <a:solidFill>
              <a:srgbClr val="990099"/>
            </a:solidFill>
            <a:prstDash val="solid"/>
            <a:headEnd type="none" len="sm" w="sm"/>
            <a:tailEnd type="arrow" len="sm" w="med"/>
          </a:ln>
        </p:spPr>
      </p:sp>
      <p:grpSp>
        <p:nvGrpSpPr>
          <p:cNvPr name="Group 24" id="24"/>
          <p:cNvGrpSpPr/>
          <p:nvPr/>
        </p:nvGrpSpPr>
        <p:grpSpPr>
          <a:xfrm rot="0">
            <a:off x="8186971" y="5476851"/>
            <a:ext cx="3846107" cy="1350513"/>
            <a:chOff x="0" y="0"/>
            <a:chExt cx="1361401" cy="478039"/>
          </a:xfrm>
        </p:grpSpPr>
        <p:sp>
          <p:nvSpPr>
            <p:cNvPr name="Freeform 25" id="25"/>
            <p:cNvSpPr/>
            <p:nvPr/>
          </p:nvSpPr>
          <p:spPr>
            <a:xfrm flipH="false" flipV="false" rot="0">
              <a:off x="0" y="0"/>
              <a:ext cx="1361401" cy="478039"/>
            </a:xfrm>
            <a:custGeom>
              <a:avLst/>
              <a:gdLst/>
              <a:ahLst/>
              <a:cxnLst/>
              <a:rect r="r" b="b" t="t" l="l"/>
              <a:pathLst>
                <a:path h="478039" w="1361401">
                  <a:moveTo>
                    <a:pt x="104672" y="0"/>
                  </a:moveTo>
                  <a:lnTo>
                    <a:pt x="1256729" y="0"/>
                  </a:lnTo>
                  <a:cubicBezTo>
                    <a:pt x="1284490" y="0"/>
                    <a:pt x="1311114" y="11028"/>
                    <a:pt x="1330744" y="30658"/>
                  </a:cubicBezTo>
                  <a:cubicBezTo>
                    <a:pt x="1350373" y="50288"/>
                    <a:pt x="1361401" y="76911"/>
                    <a:pt x="1361401" y="104672"/>
                  </a:cubicBezTo>
                  <a:lnTo>
                    <a:pt x="1361401" y="373367"/>
                  </a:lnTo>
                  <a:cubicBezTo>
                    <a:pt x="1361401" y="401128"/>
                    <a:pt x="1350373" y="427752"/>
                    <a:pt x="1330744" y="447382"/>
                  </a:cubicBezTo>
                  <a:cubicBezTo>
                    <a:pt x="1311114" y="467011"/>
                    <a:pt x="1284490" y="478039"/>
                    <a:pt x="1256729" y="478039"/>
                  </a:cubicBezTo>
                  <a:lnTo>
                    <a:pt x="104672" y="478039"/>
                  </a:lnTo>
                  <a:cubicBezTo>
                    <a:pt x="76911" y="478039"/>
                    <a:pt x="50288" y="467011"/>
                    <a:pt x="30658" y="447382"/>
                  </a:cubicBezTo>
                  <a:cubicBezTo>
                    <a:pt x="11028" y="427752"/>
                    <a:pt x="0" y="401128"/>
                    <a:pt x="0" y="373367"/>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26" id="26"/>
            <p:cNvSpPr txBox="true"/>
            <p:nvPr/>
          </p:nvSpPr>
          <p:spPr>
            <a:xfrm>
              <a:off x="0" y="-142875"/>
              <a:ext cx="1361401"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Planejamento de projetos</a:t>
              </a:r>
            </a:p>
          </p:txBody>
        </p:sp>
      </p:grpSp>
      <p:sp>
        <p:nvSpPr>
          <p:cNvPr name="AutoShape 27" id="27"/>
          <p:cNvSpPr/>
          <p:nvPr/>
        </p:nvSpPr>
        <p:spPr>
          <a:xfrm>
            <a:off x="6442595" y="5419026"/>
            <a:ext cx="1790096" cy="2754841"/>
          </a:xfrm>
          <a:prstGeom prst="line">
            <a:avLst/>
          </a:prstGeom>
          <a:ln cap="flat" w="95250">
            <a:solidFill>
              <a:srgbClr val="990099"/>
            </a:solidFill>
            <a:prstDash val="solid"/>
            <a:headEnd type="none" len="sm" w="sm"/>
            <a:tailEnd type="arrow" len="sm" w="med"/>
          </a:ln>
        </p:spPr>
      </p:sp>
      <p:grpSp>
        <p:nvGrpSpPr>
          <p:cNvPr name="Group 28" id="28"/>
          <p:cNvGrpSpPr/>
          <p:nvPr/>
        </p:nvGrpSpPr>
        <p:grpSpPr>
          <a:xfrm rot="0">
            <a:off x="8232691" y="7779565"/>
            <a:ext cx="3800387" cy="788604"/>
            <a:chOff x="0" y="0"/>
            <a:chExt cx="1345218" cy="279141"/>
          </a:xfrm>
        </p:grpSpPr>
        <p:sp>
          <p:nvSpPr>
            <p:cNvPr name="Freeform 29" id="29"/>
            <p:cNvSpPr/>
            <p:nvPr/>
          </p:nvSpPr>
          <p:spPr>
            <a:xfrm flipH="false" flipV="false" rot="0">
              <a:off x="0" y="0"/>
              <a:ext cx="1345218" cy="279141"/>
            </a:xfrm>
            <a:custGeom>
              <a:avLst/>
              <a:gdLst/>
              <a:ahLst/>
              <a:cxnLst/>
              <a:rect r="r" b="b" t="t" l="l"/>
              <a:pathLst>
                <a:path h="279141" w="1345218">
                  <a:moveTo>
                    <a:pt x="105931" y="0"/>
                  </a:moveTo>
                  <a:lnTo>
                    <a:pt x="1239287" y="0"/>
                  </a:lnTo>
                  <a:cubicBezTo>
                    <a:pt x="1267381" y="0"/>
                    <a:pt x="1294325" y="11161"/>
                    <a:pt x="1314191" y="31027"/>
                  </a:cubicBezTo>
                  <a:cubicBezTo>
                    <a:pt x="1334057" y="50893"/>
                    <a:pt x="1345218" y="77837"/>
                    <a:pt x="1345218" y="105931"/>
                  </a:cubicBezTo>
                  <a:lnTo>
                    <a:pt x="1345218" y="173210"/>
                  </a:lnTo>
                  <a:cubicBezTo>
                    <a:pt x="1345218" y="231714"/>
                    <a:pt x="1297791" y="279141"/>
                    <a:pt x="1239287" y="279141"/>
                  </a:cubicBezTo>
                  <a:lnTo>
                    <a:pt x="105931" y="279141"/>
                  </a:lnTo>
                  <a:cubicBezTo>
                    <a:pt x="77837" y="279141"/>
                    <a:pt x="50893" y="267980"/>
                    <a:pt x="31027" y="248115"/>
                  </a:cubicBezTo>
                  <a:cubicBezTo>
                    <a:pt x="11161" y="228249"/>
                    <a:pt x="0" y="201305"/>
                    <a:pt x="0" y="173210"/>
                  </a:cubicBezTo>
                  <a:lnTo>
                    <a:pt x="0" y="105931"/>
                  </a:lnTo>
                  <a:cubicBezTo>
                    <a:pt x="0" y="77837"/>
                    <a:pt x="11161" y="50893"/>
                    <a:pt x="31027" y="31027"/>
                  </a:cubicBezTo>
                  <a:cubicBezTo>
                    <a:pt x="50893" y="11161"/>
                    <a:pt x="77837" y="0"/>
                    <a:pt x="105931" y="0"/>
                  </a:cubicBezTo>
                  <a:close/>
                </a:path>
              </a:pathLst>
            </a:custGeom>
            <a:solidFill>
              <a:srgbClr val="FFFFFF"/>
            </a:solidFill>
            <a:ln w="76200" cap="rnd">
              <a:solidFill>
                <a:srgbClr val="990099"/>
              </a:solidFill>
              <a:prstDash val="solid"/>
              <a:round/>
            </a:ln>
          </p:spPr>
        </p:sp>
        <p:sp>
          <p:nvSpPr>
            <p:cNvPr name="TextBox 30" id="30"/>
            <p:cNvSpPr txBox="true"/>
            <p:nvPr/>
          </p:nvSpPr>
          <p:spPr>
            <a:xfrm>
              <a:off x="0" y="-142875"/>
              <a:ext cx="1345218"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Análise de impacto</a:t>
              </a:r>
            </a:p>
          </p:txBody>
        </p:sp>
      </p:grpSp>
      <p:grpSp>
        <p:nvGrpSpPr>
          <p:cNvPr name="Group 31" id="31"/>
          <p:cNvGrpSpPr/>
          <p:nvPr/>
        </p:nvGrpSpPr>
        <p:grpSpPr>
          <a:xfrm rot="0">
            <a:off x="14084346" y="4749198"/>
            <a:ext cx="4009680" cy="788604"/>
            <a:chOff x="0" y="0"/>
            <a:chExt cx="1419301" cy="279141"/>
          </a:xfrm>
        </p:grpSpPr>
        <p:sp>
          <p:nvSpPr>
            <p:cNvPr name="Freeform 32" id="32"/>
            <p:cNvSpPr/>
            <p:nvPr/>
          </p:nvSpPr>
          <p:spPr>
            <a:xfrm flipH="false" flipV="false" rot="0">
              <a:off x="0" y="0"/>
              <a:ext cx="1419301" cy="279141"/>
            </a:xfrm>
            <a:custGeom>
              <a:avLst/>
              <a:gdLst/>
              <a:ahLst/>
              <a:cxnLst/>
              <a:rect r="r" b="b" t="t" l="l"/>
              <a:pathLst>
                <a:path h="279141" w="1419301">
                  <a:moveTo>
                    <a:pt x="100402" y="0"/>
                  </a:moveTo>
                  <a:lnTo>
                    <a:pt x="1318899" y="0"/>
                  </a:lnTo>
                  <a:cubicBezTo>
                    <a:pt x="1374350" y="0"/>
                    <a:pt x="1419301" y="44952"/>
                    <a:pt x="1419301" y="100402"/>
                  </a:cubicBezTo>
                  <a:lnTo>
                    <a:pt x="1419301" y="178739"/>
                  </a:lnTo>
                  <a:cubicBezTo>
                    <a:pt x="1419301" y="234190"/>
                    <a:pt x="1374350" y="279141"/>
                    <a:pt x="1318899" y="279141"/>
                  </a:cubicBezTo>
                  <a:lnTo>
                    <a:pt x="100402" y="279141"/>
                  </a:lnTo>
                  <a:cubicBezTo>
                    <a:pt x="44952" y="279141"/>
                    <a:pt x="0" y="234190"/>
                    <a:pt x="0" y="178739"/>
                  </a:cubicBezTo>
                  <a:lnTo>
                    <a:pt x="0" y="100402"/>
                  </a:lnTo>
                  <a:cubicBezTo>
                    <a:pt x="0" y="44952"/>
                    <a:pt x="44952" y="0"/>
                    <a:pt x="100402" y="0"/>
                  </a:cubicBezTo>
                  <a:close/>
                </a:path>
              </a:pathLst>
            </a:custGeom>
            <a:solidFill>
              <a:srgbClr val="FFFFFF"/>
            </a:solidFill>
            <a:ln w="76200" cap="rnd">
              <a:solidFill>
                <a:srgbClr val="990099"/>
              </a:solidFill>
              <a:prstDash val="solid"/>
              <a:round/>
            </a:ln>
          </p:spPr>
        </p:sp>
        <p:sp>
          <p:nvSpPr>
            <p:cNvPr name="TextBox 33" id="33"/>
            <p:cNvSpPr txBox="true"/>
            <p:nvPr/>
          </p:nvSpPr>
          <p:spPr>
            <a:xfrm>
              <a:off x="0" y="-142875"/>
              <a:ext cx="14193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Exportar documento</a:t>
              </a:r>
            </a:p>
          </p:txBody>
        </p:sp>
      </p:grpSp>
      <p:sp>
        <p:nvSpPr>
          <p:cNvPr name="AutoShape 34" id="34"/>
          <p:cNvSpPr/>
          <p:nvPr/>
        </p:nvSpPr>
        <p:spPr>
          <a:xfrm flipV="true">
            <a:off x="12033078" y="5143500"/>
            <a:ext cx="2051268" cy="3030367"/>
          </a:xfrm>
          <a:prstGeom prst="line">
            <a:avLst/>
          </a:prstGeom>
          <a:ln cap="flat" w="95250">
            <a:solidFill>
              <a:srgbClr val="990099"/>
            </a:solidFill>
            <a:prstDash val="solid"/>
            <a:headEnd type="none" len="sm" w="sm"/>
            <a:tailEnd type="arrow" len="sm" w="med"/>
          </a:ln>
        </p:spPr>
      </p:sp>
      <p:sp>
        <p:nvSpPr>
          <p:cNvPr name="AutoShape 35" id="35"/>
          <p:cNvSpPr/>
          <p:nvPr/>
        </p:nvSpPr>
        <p:spPr>
          <a:xfrm flipV="true">
            <a:off x="12033078" y="5143500"/>
            <a:ext cx="2051268" cy="1008607"/>
          </a:xfrm>
          <a:prstGeom prst="line">
            <a:avLst/>
          </a:prstGeom>
          <a:ln cap="flat" w="95250">
            <a:solidFill>
              <a:srgbClr val="990099"/>
            </a:solidFill>
            <a:prstDash val="solid"/>
            <a:headEnd type="none" len="sm" w="sm"/>
            <a:tailEnd type="arrow" len="sm" w="med"/>
          </a:ln>
        </p:spPr>
      </p:sp>
      <p:sp>
        <p:nvSpPr>
          <p:cNvPr name="AutoShape 36" id="36"/>
          <p:cNvSpPr/>
          <p:nvPr/>
        </p:nvSpPr>
        <p:spPr>
          <a:xfrm>
            <a:off x="12033078" y="4130348"/>
            <a:ext cx="2051268" cy="1013152"/>
          </a:xfrm>
          <a:prstGeom prst="line">
            <a:avLst/>
          </a:prstGeom>
          <a:ln cap="flat" w="95250">
            <a:solidFill>
              <a:srgbClr val="990099"/>
            </a:solidFill>
            <a:prstDash val="solid"/>
            <a:headEnd type="none" len="sm" w="sm"/>
            <a:tailEnd type="arrow" len="sm" w="med"/>
          </a:ln>
        </p:spPr>
      </p:sp>
      <p:sp>
        <p:nvSpPr>
          <p:cNvPr name="AutoShape 37" id="37"/>
          <p:cNvSpPr/>
          <p:nvPr/>
        </p:nvSpPr>
        <p:spPr>
          <a:xfrm>
            <a:off x="12033078" y="2113133"/>
            <a:ext cx="2051268" cy="3030367"/>
          </a:xfrm>
          <a:prstGeom prst="line">
            <a:avLst/>
          </a:prstGeom>
          <a:ln cap="flat" w="95250">
            <a:solidFill>
              <a:srgbClr val="990099"/>
            </a:solidFill>
            <a:prstDash val="solid"/>
            <a:headEnd type="none" len="sm" w="sm"/>
            <a:tailEnd type="arrow" len="sm" w="med"/>
          </a:ln>
        </p:spPr>
      </p:sp>
    </p:spTree>
  </p:cSld>
  <p:clrMapOvr>
    <a:masterClrMapping/>
  </p:clrMapOvr>
  <p:transition spd="slow">
    <p:cover dir="l"/>
  </p:transition>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76107" y="109647"/>
            <a:ext cx="6824148" cy="1498269"/>
          </a:xfrm>
          <a:prstGeom prst="rect">
            <a:avLst/>
          </a:prstGeom>
        </p:spPr>
        <p:txBody>
          <a:bodyPr anchor="t" rtlCol="false" tIns="0" lIns="0" bIns="0" rIns="0">
            <a:spAutoFit/>
          </a:bodyPr>
          <a:lstStyle/>
          <a:p>
            <a:pPr algn="l">
              <a:lnSpc>
                <a:spcPts val="5900"/>
              </a:lnSpc>
            </a:pPr>
            <a:r>
              <a:rPr lang="en-US" sz="5000" spc="20" b="true">
                <a:solidFill>
                  <a:srgbClr val="000000"/>
                </a:solidFill>
                <a:latin typeface="Poppins Bold"/>
                <a:ea typeface="Poppins Bold"/>
                <a:cs typeface="Poppins Bold"/>
                <a:sym typeface="Poppins Bold"/>
              </a:rPr>
              <a:t>Cadastro </a:t>
            </a:r>
            <a:r>
              <a:rPr lang="en-US" sz="5000" spc="20" b="true">
                <a:solidFill>
                  <a:srgbClr val="000000"/>
                </a:solidFill>
                <a:latin typeface="Poppins Bold"/>
                <a:ea typeface="Poppins Bold"/>
                <a:cs typeface="Poppins Bold"/>
                <a:sym typeface="Poppins Bold"/>
              </a:rPr>
              <a:t>do usuário</a:t>
            </a:r>
          </a:p>
          <a:p>
            <a:pPr algn="l" marL="0" indent="0" lvl="0">
              <a:lnSpc>
                <a:spcPts val="5622"/>
              </a:lnSpc>
              <a:spcBef>
                <a:spcPct val="0"/>
              </a:spcBef>
            </a:pPr>
          </a:p>
        </p:txBody>
      </p:sp>
      <p:grpSp>
        <p:nvGrpSpPr>
          <p:cNvPr name="Group 3" id="3"/>
          <p:cNvGrpSpPr/>
          <p:nvPr/>
        </p:nvGrpSpPr>
        <p:grpSpPr>
          <a:xfrm rot="0">
            <a:off x="1028700" y="1028700"/>
            <a:ext cx="16230600" cy="8229600"/>
            <a:chOff x="0" y="0"/>
            <a:chExt cx="4274726" cy="2167467"/>
          </a:xfrm>
        </p:grpSpPr>
        <p:sp>
          <p:nvSpPr>
            <p:cNvPr name="Freeform 4" id="4"/>
            <p:cNvSpPr/>
            <p:nvPr/>
          </p:nvSpPr>
          <p:spPr>
            <a:xfrm flipH="false" flipV="false" rot="0">
              <a:off x="0" y="0"/>
              <a:ext cx="4274726" cy="2167467"/>
            </a:xfrm>
            <a:custGeom>
              <a:avLst/>
              <a:gdLst/>
              <a:ahLst/>
              <a:cxnLst/>
              <a:rect r="r" b="b" t="t" l="l"/>
              <a:pathLst>
                <a:path h="2167467" w="4274726">
                  <a:moveTo>
                    <a:pt x="0" y="0"/>
                  </a:moveTo>
                  <a:lnTo>
                    <a:pt x="4274726" y="0"/>
                  </a:lnTo>
                  <a:lnTo>
                    <a:pt x="4274726" y="2167467"/>
                  </a:lnTo>
                  <a:lnTo>
                    <a:pt x="0" y="2167467"/>
                  </a:lnTo>
                  <a:close/>
                </a:path>
              </a:pathLst>
            </a:custGeom>
            <a:solidFill>
              <a:srgbClr val="FFFFFF"/>
            </a:solidFill>
            <a:ln w="38100" cap="sq">
              <a:solidFill>
                <a:srgbClr val="990099"/>
              </a:solidFill>
              <a:prstDash val="solid"/>
              <a:miter/>
            </a:ln>
          </p:spPr>
        </p:sp>
        <p:sp>
          <p:nvSpPr>
            <p:cNvPr name="TextBox 5" id="5"/>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7300830" y="1683770"/>
            <a:ext cx="3280284" cy="781326"/>
          </a:xfrm>
          <a:custGeom>
            <a:avLst/>
            <a:gdLst/>
            <a:ahLst/>
            <a:cxnLst/>
            <a:rect r="r" b="b" t="t" l="l"/>
            <a:pathLst>
              <a:path h="781326" w="3280284">
                <a:moveTo>
                  <a:pt x="0" y="0"/>
                </a:moveTo>
                <a:lnTo>
                  <a:pt x="3280284" y="0"/>
                </a:lnTo>
                <a:lnTo>
                  <a:pt x="3280284" y="781326"/>
                </a:lnTo>
                <a:lnTo>
                  <a:pt x="0" y="781326"/>
                </a:lnTo>
                <a:lnTo>
                  <a:pt x="0" y="0"/>
                </a:lnTo>
                <a:close/>
              </a:path>
            </a:pathLst>
          </a:custGeom>
          <a:blipFill>
            <a:blip r:embed="rId2"/>
            <a:stretch>
              <a:fillRect l="0" t="-347228" r="0" b="0"/>
            </a:stretch>
          </a:blipFill>
        </p:spPr>
      </p:sp>
      <p:grpSp>
        <p:nvGrpSpPr>
          <p:cNvPr name="Group 7" id="7"/>
          <p:cNvGrpSpPr/>
          <p:nvPr/>
        </p:nvGrpSpPr>
        <p:grpSpPr>
          <a:xfrm rot="0">
            <a:off x="5722686" y="5336217"/>
            <a:ext cx="6436573" cy="893063"/>
            <a:chOff x="0" y="0"/>
            <a:chExt cx="1695229" cy="235210"/>
          </a:xfrm>
        </p:grpSpPr>
        <p:sp>
          <p:nvSpPr>
            <p:cNvPr name="Freeform 8" id="8"/>
            <p:cNvSpPr/>
            <p:nvPr/>
          </p:nvSpPr>
          <p:spPr>
            <a:xfrm flipH="false" flipV="false" rot="0">
              <a:off x="0" y="0"/>
              <a:ext cx="1695229" cy="235210"/>
            </a:xfrm>
            <a:custGeom>
              <a:avLst/>
              <a:gdLst/>
              <a:ahLst/>
              <a:cxnLst/>
              <a:rect r="r" b="b" t="t" l="l"/>
              <a:pathLst>
                <a:path h="235210" w="1695229">
                  <a:moveTo>
                    <a:pt x="45706" y="0"/>
                  </a:moveTo>
                  <a:lnTo>
                    <a:pt x="1649523" y="0"/>
                  </a:lnTo>
                  <a:cubicBezTo>
                    <a:pt x="1674766" y="0"/>
                    <a:pt x="1695229" y="20463"/>
                    <a:pt x="1695229" y="45706"/>
                  </a:cubicBezTo>
                  <a:lnTo>
                    <a:pt x="1695229" y="189504"/>
                  </a:lnTo>
                  <a:cubicBezTo>
                    <a:pt x="1695229" y="201626"/>
                    <a:pt x="1690414" y="213251"/>
                    <a:pt x="1681842" y="221823"/>
                  </a:cubicBezTo>
                  <a:cubicBezTo>
                    <a:pt x="1673270" y="230395"/>
                    <a:pt x="1661645" y="235210"/>
                    <a:pt x="1649523" y="235210"/>
                  </a:cubicBezTo>
                  <a:lnTo>
                    <a:pt x="45706" y="235210"/>
                  </a:lnTo>
                  <a:cubicBezTo>
                    <a:pt x="20463" y="235210"/>
                    <a:pt x="0" y="214747"/>
                    <a:pt x="0" y="189504"/>
                  </a:cubicBezTo>
                  <a:lnTo>
                    <a:pt x="0" y="45706"/>
                  </a:lnTo>
                  <a:cubicBezTo>
                    <a:pt x="0" y="20463"/>
                    <a:pt x="20463" y="0"/>
                    <a:pt x="45706" y="0"/>
                  </a:cubicBezTo>
                  <a:close/>
                </a:path>
              </a:pathLst>
            </a:custGeom>
            <a:solidFill>
              <a:srgbClr val="FEFEFE"/>
            </a:solidFill>
            <a:ln w="38100" cap="rnd">
              <a:solidFill>
                <a:srgbClr val="990099"/>
              </a:solidFill>
              <a:prstDash val="solid"/>
              <a:round/>
            </a:ln>
          </p:spPr>
        </p:sp>
        <p:sp>
          <p:nvSpPr>
            <p:cNvPr name="TextBox 9" id="9"/>
            <p:cNvSpPr txBox="true"/>
            <p:nvPr/>
          </p:nvSpPr>
          <p:spPr>
            <a:xfrm>
              <a:off x="0" y="-38100"/>
              <a:ext cx="1695229" cy="273310"/>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6046518" y="5577486"/>
            <a:ext cx="599604" cy="433896"/>
          </a:xfrm>
          <a:custGeom>
            <a:avLst/>
            <a:gdLst/>
            <a:ahLst/>
            <a:cxnLst/>
            <a:rect r="r" b="b" t="t" l="l"/>
            <a:pathLst>
              <a:path h="433896" w="599604">
                <a:moveTo>
                  <a:pt x="0" y="0"/>
                </a:moveTo>
                <a:lnTo>
                  <a:pt x="599604" y="0"/>
                </a:lnTo>
                <a:lnTo>
                  <a:pt x="599604" y="433896"/>
                </a:lnTo>
                <a:lnTo>
                  <a:pt x="0" y="4338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w="38100" cap="sq">
            <a:solidFill>
              <a:srgbClr val="990099"/>
            </a:solidFill>
            <a:prstDash val="solid"/>
            <a:miter/>
          </a:ln>
        </p:spPr>
      </p:sp>
      <p:grpSp>
        <p:nvGrpSpPr>
          <p:cNvPr name="Group 11" id="11"/>
          <p:cNvGrpSpPr/>
          <p:nvPr/>
        </p:nvGrpSpPr>
        <p:grpSpPr>
          <a:xfrm rot="0">
            <a:off x="5722686" y="6600687"/>
            <a:ext cx="6436573" cy="893063"/>
            <a:chOff x="0" y="0"/>
            <a:chExt cx="1695229" cy="235210"/>
          </a:xfrm>
        </p:grpSpPr>
        <p:sp>
          <p:nvSpPr>
            <p:cNvPr name="Freeform 12" id="12"/>
            <p:cNvSpPr/>
            <p:nvPr/>
          </p:nvSpPr>
          <p:spPr>
            <a:xfrm flipH="false" flipV="false" rot="0">
              <a:off x="0" y="0"/>
              <a:ext cx="1695229" cy="235210"/>
            </a:xfrm>
            <a:custGeom>
              <a:avLst/>
              <a:gdLst/>
              <a:ahLst/>
              <a:cxnLst/>
              <a:rect r="r" b="b" t="t" l="l"/>
              <a:pathLst>
                <a:path h="235210" w="1695229">
                  <a:moveTo>
                    <a:pt x="40895" y="0"/>
                  </a:moveTo>
                  <a:lnTo>
                    <a:pt x="1654334" y="0"/>
                  </a:lnTo>
                  <a:cubicBezTo>
                    <a:pt x="1676920" y="0"/>
                    <a:pt x="1695229" y="18309"/>
                    <a:pt x="1695229" y="40895"/>
                  </a:cubicBezTo>
                  <a:lnTo>
                    <a:pt x="1695229" y="194315"/>
                  </a:lnTo>
                  <a:cubicBezTo>
                    <a:pt x="1695229" y="205161"/>
                    <a:pt x="1690920" y="215563"/>
                    <a:pt x="1683251" y="223232"/>
                  </a:cubicBezTo>
                  <a:cubicBezTo>
                    <a:pt x="1675582" y="230901"/>
                    <a:pt x="1665180" y="235210"/>
                    <a:pt x="1654334" y="235210"/>
                  </a:cubicBezTo>
                  <a:lnTo>
                    <a:pt x="40895" y="235210"/>
                  </a:lnTo>
                  <a:cubicBezTo>
                    <a:pt x="18309" y="235210"/>
                    <a:pt x="0" y="216901"/>
                    <a:pt x="0" y="194315"/>
                  </a:cubicBezTo>
                  <a:lnTo>
                    <a:pt x="0" y="40895"/>
                  </a:lnTo>
                  <a:cubicBezTo>
                    <a:pt x="0" y="18309"/>
                    <a:pt x="18309" y="0"/>
                    <a:pt x="40895" y="0"/>
                  </a:cubicBezTo>
                  <a:close/>
                </a:path>
              </a:pathLst>
            </a:custGeom>
            <a:solidFill>
              <a:srgbClr val="FEFEFE"/>
            </a:solidFill>
            <a:ln w="38100" cap="rnd">
              <a:solidFill>
                <a:srgbClr val="990099"/>
              </a:solidFill>
              <a:prstDash val="solid"/>
              <a:round/>
            </a:ln>
          </p:spPr>
        </p:sp>
        <p:sp>
          <p:nvSpPr>
            <p:cNvPr name="TextBox 13" id="13"/>
            <p:cNvSpPr txBox="true"/>
            <p:nvPr/>
          </p:nvSpPr>
          <p:spPr>
            <a:xfrm>
              <a:off x="0" y="-38100"/>
              <a:ext cx="1695229" cy="273310"/>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6127854" y="6734567"/>
            <a:ext cx="436932" cy="625305"/>
          </a:xfrm>
          <a:custGeom>
            <a:avLst/>
            <a:gdLst/>
            <a:ahLst/>
            <a:cxnLst/>
            <a:rect r="r" b="b" t="t" l="l"/>
            <a:pathLst>
              <a:path h="625305" w="436932">
                <a:moveTo>
                  <a:pt x="0" y="0"/>
                </a:moveTo>
                <a:lnTo>
                  <a:pt x="436932" y="0"/>
                </a:lnTo>
                <a:lnTo>
                  <a:pt x="436932" y="625304"/>
                </a:lnTo>
                <a:lnTo>
                  <a:pt x="0" y="62530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5" id="15"/>
          <p:cNvGrpSpPr/>
          <p:nvPr/>
        </p:nvGrpSpPr>
        <p:grpSpPr>
          <a:xfrm rot="0">
            <a:off x="6789907" y="7950950"/>
            <a:ext cx="4657021" cy="691948"/>
            <a:chOff x="0" y="0"/>
            <a:chExt cx="1082481" cy="160837"/>
          </a:xfrm>
        </p:grpSpPr>
        <p:sp>
          <p:nvSpPr>
            <p:cNvPr name="Freeform 16" id="16"/>
            <p:cNvSpPr/>
            <p:nvPr/>
          </p:nvSpPr>
          <p:spPr>
            <a:xfrm flipH="false" flipV="false" rot="0">
              <a:off x="0" y="0"/>
              <a:ext cx="1082481" cy="160837"/>
            </a:xfrm>
            <a:custGeom>
              <a:avLst/>
              <a:gdLst/>
              <a:ahLst/>
              <a:cxnLst/>
              <a:rect r="r" b="b" t="t" l="l"/>
              <a:pathLst>
                <a:path h="160837" w="1082481">
                  <a:moveTo>
                    <a:pt x="56522" y="0"/>
                  </a:moveTo>
                  <a:lnTo>
                    <a:pt x="1025958" y="0"/>
                  </a:lnTo>
                  <a:cubicBezTo>
                    <a:pt x="1040949" y="0"/>
                    <a:pt x="1055326" y="5955"/>
                    <a:pt x="1065926" y="16555"/>
                  </a:cubicBezTo>
                  <a:cubicBezTo>
                    <a:pt x="1076526" y="27155"/>
                    <a:pt x="1082481" y="41532"/>
                    <a:pt x="1082481" y="56522"/>
                  </a:cubicBezTo>
                  <a:lnTo>
                    <a:pt x="1082481" y="104315"/>
                  </a:lnTo>
                  <a:cubicBezTo>
                    <a:pt x="1082481" y="119305"/>
                    <a:pt x="1076526" y="133682"/>
                    <a:pt x="1065926" y="144282"/>
                  </a:cubicBezTo>
                  <a:cubicBezTo>
                    <a:pt x="1055326" y="154882"/>
                    <a:pt x="1040949" y="160837"/>
                    <a:pt x="1025958" y="160837"/>
                  </a:cubicBezTo>
                  <a:lnTo>
                    <a:pt x="56522" y="160837"/>
                  </a:lnTo>
                  <a:cubicBezTo>
                    <a:pt x="41532" y="160837"/>
                    <a:pt x="27155" y="154882"/>
                    <a:pt x="16555" y="144282"/>
                  </a:cubicBezTo>
                  <a:cubicBezTo>
                    <a:pt x="5955" y="133682"/>
                    <a:pt x="0" y="119305"/>
                    <a:pt x="0" y="104315"/>
                  </a:cubicBezTo>
                  <a:lnTo>
                    <a:pt x="0" y="56522"/>
                  </a:lnTo>
                  <a:cubicBezTo>
                    <a:pt x="0" y="41532"/>
                    <a:pt x="5955" y="27155"/>
                    <a:pt x="16555" y="16555"/>
                  </a:cubicBezTo>
                  <a:cubicBezTo>
                    <a:pt x="27155" y="5955"/>
                    <a:pt x="41532" y="0"/>
                    <a:pt x="56522" y="0"/>
                  </a:cubicBezTo>
                  <a:close/>
                </a:path>
              </a:pathLst>
            </a:custGeom>
            <a:solidFill>
              <a:srgbClr val="990099"/>
            </a:solidFill>
            <a:ln w="38100" cap="rnd">
              <a:solidFill>
                <a:srgbClr val="990099"/>
              </a:solidFill>
              <a:prstDash val="solid"/>
              <a:round/>
            </a:ln>
          </p:spPr>
        </p:sp>
        <p:sp>
          <p:nvSpPr>
            <p:cNvPr name="TextBox 17" id="17"/>
            <p:cNvSpPr txBox="true"/>
            <p:nvPr/>
          </p:nvSpPr>
          <p:spPr>
            <a:xfrm>
              <a:off x="0" y="-38100"/>
              <a:ext cx="1082481" cy="198937"/>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5722686" y="4071679"/>
            <a:ext cx="6436573" cy="893063"/>
            <a:chOff x="0" y="0"/>
            <a:chExt cx="1695229" cy="235210"/>
          </a:xfrm>
        </p:grpSpPr>
        <p:sp>
          <p:nvSpPr>
            <p:cNvPr name="Freeform 19" id="19"/>
            <p:cNvSpPr/>
            <p:nvPr/>
          </p:nvSpPr>
          <p:spPr>
            <a:xfrm flipH="false" flipV="false" rot="0">
              <a:off x="0" y="0"/>
              <a:ext cx="1695229" cy="235210"/>
            </a:xfrm>
            <a:custGeom>
              <a:avLst/>
              <a:gdLst/>
              <a:ahLst/>
              <a:cxnLst/>
              <a:rect r="r" b="b" t="t" l="l"/>
              <a:pathLst>
                <a:path h="235210" w="1695229">
                  <a:moveTo>
                    <a:pt x="45706" y="0"/>
                  </a:moveTo>
                  <a:lnTo>
                    <a:pt x="1649523" y="0"/>
                  </a:lnTo>
                  <a:cubicBezTo>
                    <a:pt x="1674766" y="0"/>
                    <a:pt x="1695229" y="20463"/>
                    <a:pt x="1695229" y="45706"/>
                  </a:cubicBezTo>
                  <a:lnTo>
                    <a:pt x="1695229" y="189504"/>
                  </a:lnTo>
                  <a:cubicBezTo>
                    <a:pt x="1695229" y="201626"/>
                    <a:pt x="1690414" y="213251"/>
                    <a:pt x="1681842" y="221823"/>
                  </a:cubicBezTo>
                  <a:cubicBezTo>
                    <a:pt x="1673270" y="230395"/>
                    <a:pt x="1661645" y="235210"/>
                    <a:pt x="1649523" y="235210"/>
                  </a:cubicBezTo>
                  <a:lnTo>
                    <a:pt x="45706" y="235210"/>
                  </a:lnTo>
                  <a:cubicBezTo>
                    <a:pt x="20463" y="235210"/>
                    <a:pt x="0" y="214747"/>
                    <a:pt x="0" y="189504"/>
                  </a:cubicBezTo>
                  <a:lnTo>
                    <a:pt x="0" y="45706"/>
                  </a:lnTo>
                  <a:cubicBezTo>
                    <a:pt x="0" y="20463"/>
                    <a:pt x="20463" y="0"/>
                    <a:pt x="45706" y="0"/>
                  </a:cubicBezTo>
                  <a:close/>
                </a:path>
              </a:pathLst>
            </a:custGeom>
            <a:solidFill>
              <a:srgbClr val="FEFEFE"/>
            </a:solidFill>
            <a:ln w="38100" cap="rnd">
              <a:solidFill>
                <a:srgbClr val="990099"/>
              </a:solidFill>
              <a:prstDash val="solid"/>
              <a:round/>
            </a:ln>
          </p:spPr>
        </p:sp>
        <p:sp>
          <p:nvSpPr>
            <p:cNvPr name="TextBox 20" id="20"/>
            <p:cNvSpPr txBox="true"/>
            <p:nvPr/>
          </p:nvSpPr>
          <p:spPr>
            <a:xfrm>
              <a:off x="0" y="-38100"/>
              <a:ext cx="1695229" cy="273310"/>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6046518" y="4206610"/>
            <a:ext cx="572966" cy="623201"/>
          </a:xfrm>
          <a:custGeom>
            <a:avLst/>
            <a:gdLst/>
            <a:ahLst/>
            <a:cxnLst/>
            <a:rect r="r" b="b" t="t" l="l"/>
            <a:pathLst>
              <a:path h="623201" w="572966">
                <a:moveTo>
                  <a:pt x="0" y="0"/>
                </a:moveTo>
                <a:lnTo>
                  <a:pt x="572966" y="0"/>
                </a:lnTo>
                <a:lnTo>
                  <a:pt x="572966" y="623201"/>
                </a:lnTo>
                <a:lnTo>
                  <a:pt x="0" y="62320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2" id="2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31</a:t>
            </a:r>
          </a:p>
        </p:txBody>
      </p:sp>
      <p:sp>
        <p:nvSpPr>
          <p:cNvPr name="TextBox 23" id="23"/>
          <p:cNvSpPr txBox="true"/>
          <p:nvPr/>
        </p:nvSpPr>
        <p:spPr>
          <a:xfrm rot="0">
            <a:off x="6477544" y="2684171"/>
            <a:ext cx="5332911" cy="930308"/>
          </a:xfrm>
          <a:prstGeom prst="rect">
            <a:avLst/>
          </a:prstGeom>
        </p:spPr>
        <p:txBody>
          <a:bodyPr anchor="t" rtlCol="false" tIns="0" lIns="0" bIns="0" rIns="0">
            <a:spAutoFit/>
          </a:bodyPr>
          <a:lstStyle/>
          <a:p>
            <a:pPr algn="ctr">
              <a:lnSpc>
                <a:spcPts val="6999"/>
              </a:lnSpc>
            </a:pPr>
            <a:r>
              <a:rPr lang="en-US" sz="4999">
                <a:solidFill>
                  <a:srgbClr val="990099"/>
                </a:solidFill>
                <a:latin typeface="Codec Pro"/>
                <a:ea typeface="Codec Pro"/>
                <a:cs typeface="Codec Pro"/>
                <a:sym typeface="Codec Pro"/>
              </a:rPr>
              <a:t>Realizar cadastro</a:t>
            </a:r>
          </a:p>
        </p:txBody>
      </p:sp>
      <p:sp>
        <p:nvSpPr>
          <p:cNvPr name="TextBox 24" id="24"/>
          <p:cNvSpPr txBox="true"/>
          <p:nvPr/>
        </p:nvSpPr>
        <p:spPr>
          <a:xfrm rot="0">
            <a:off x="6789907" y="5439816"/>
            <a:ext cx="1240583" cy="571566"/>
          </a:xfrm>
          <a:prstGeom prst="rect">
            <a:avLst/>
          </a:prstGeom>
        </p:spPr>
        <p:txBody>
          <a:bodyPr anchor="t" rtlCol="false" tIns="0" lIns="0" bIns="0" rIns="0">
            <a:spAutoFit/>
          </a:bodyPr>
          <a:lstStyle/>
          <a:p>
            <a:pPr algn="ctr">
              <a:lnSpc>
                <a:spcPts val="4200"/>
              </a:lnSpc>
            </a:pPr>
            <a:r>
              <a:rPr lang="en-US" sz="3000">
                <a:solidFill>
                  <a:srgbClr val="990099"/>
                </a:solidFill>
                <a:latin typeface="Codec Pro"/>
                <a:ea typeface="Codec Pro"/>
                <a:cs typeface="Codec Pro"/>
                <a:sym typeface="Codec Pro"/>
              </a:rPr>
              <a:t>E-mail</a:t>
            </a:r>
          </a:p>
        </p:txBody>
      </p:sp>
      <p:sp>
        <p:nvSpPr>
          <p:cNvPr name="TextBox 25" id="25"/>
          <p:cNvSpPr txBox="true"/>
          <p:nvPr/>
        </p:nvSpPr>
        <p:spPr>
          <a:xfrm rot="0">
            <a:off x="6789907" y="6753155"/>
            <a:ext cx="1240583" cy="571566"/>
          </a:xfrm>
          <a:prstGeom prst="rect">
            <a:avLst/>
          </a:prstGeom>
        </p:spPr>
        <p:txBody>
          <a:bodyPr anchor="t" rtlCol="false" tIns="0" lIns="0" bIns="0" rIns="0">
            <a:spAutoFit/>
          </a:bodyPr>
          <a:lstStyle/>
          <a:p>
            <a:pPr algn="ctr">
              <a:lnSpc>
                <a:spcPts val="4200"/>
              </a:lnSpc>
            </a:pPr>
            <a:r>
              <a:rPr lang="en-US" sz="3000">
                <a:solidFill>
                  <a:srgbClr val="990099"/>
                </a:solidFill>
                <a:latin typeface="Codec Pro"/>
                <a:ea typeface="Codec Pro"/>
                <a:cs typeface="Codec Pro"/>
                <a:sym typeface="Codec Pro"/>
              </a:rPr>
              <a:t>Senha</a:t>
            </a:r>
          </a:p>
        </p:txBody>
      </p:sp>
      <p:sp>
        <p:nvSpPr>
          <p:cNvPr name="TextBox 26" id="26"/>
          <p:cNvSpPr txBox="true"/>
          <p:nvPr/>
        </p:nvSpPr>
        <p:spPr>
          <a:xfrm rot="0">
            <a:off x="7733253" y="7917502"/>
            <a:ext cx="2770329" cy="644544"/>
          </a:xfrm>
          <a:prstGeom prst="rect">
            <a:avLst/>
          </a:prstGeom>
        </p:spPr>
        <p:txBody>
          <a:bodyPr anchor="t" rtlCol="false" tIns="0" lIns="0" bIns="0" rIns="0">
            <a:spAutoFit/>
          </a:bodyPr>
          <a:lstStyle/>
          <a:p>
            <a:pPr algn="ctr">
              <a:lnSpc>
                <a:spcPts val="4898"/>
              </a:lnSpc>
            </a:pPr>
            <a:r>
              <a:rPr lang="en-US" sz="3499">
                <a:solidFill>
                  <a:srgbClr val="FFFFFF"/>
                </a:solidFill>
                <a:latin typeface="Codec Pro"/>
                <a:ea typeface="Codec Pro"/>
                <a:cs typeface="Codec Pro"/>
                <a:sym typeface="Codec Pro"/>
              </a:rPr>
              <a:t>Cadastre-se</a:t>
            </a:r>
          </a:p>
        </p:txBody>
      </p:sp>
      <p:sp>
        <p:nvSpPr>
          <p:cNvPr name="TextBox 27" id="27"/>
          <p:cNvSpPr txBox="true"/>
          <p:nvPr/>
        </p:nvSpPr>
        <p:spPr>
          <a:xfrm rot="0">
            <a:off x="6789907" y="4202676"/>
            <a:ext cx="2961433" cy="571566"/>
          </a:xfrm>
          <a:prstGeom prst="rect">
            <a:avLst/>
          </a:prstGeom>
        </p:spPr>
        <p:txBody>
          <a:bodyPr anchor="t" rtlCol="false" tIns="0" lIns="0" bIns="0" rIns="0">
            <a:spAutoFit/>
          </a:bodyPr>
          <a:lstStyle/>
          <a:p>
            <a:pPr algn="ctr">
              <a:lnSpc>
                <a:spcPts val="4200"/>
              </a:lnSpc>
            </a:pPr>
            <a:r>
              <a:rPr lang="en-US" sz="3000">
                <a:solidFill>
                  <a:srgbClr val="990099"/>
                </a:solidFill>
                <a:latin typeface="Codec Pro"/>
                <a:ea typeface="Codec Pro"/>
                <a:cs typeface="Codec Pro"/>
                <a:sym typeface="Codec Pro"/>
              </a:rPr>
              <a:t>Nome completo</a:t>
            </a:r>
          </a:p>
        </p:txBody>
      </p:sp>
    </p:spTree>
  </p:cSld>
  <p:clrMapOvr>
    <a:masterClrMapping/>
  </p:clrMapOvr>
  <p:transition spd="slow">
    <p:cover dir="l"/>
  </p:transition>
</p:sld>
</file>

<file path=ppt/slides/slide3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32</a:t>
            </a:r>
          </a:p>
        </p:txBody>
      </p:sp>
      <p:sp>
        <p:nvSpPr>
          <p:cNvPr name="TextBox 3" id="3"/>
          <p:cNvSpPr txBox="true"/>
          <p:nvPr/>
        </p:nvSpPr>
        <p:spPr>
          <a:xfrm rot="0">
            <a:off x="1027774" y="-42497"/>
            <a:ext cx="5777296" cy="958149"/>
          </a:xfrm>
          <a:prstGeom prst="rect">
            <a:avLst/>
          </a:prstGeom>
        </p:spPr>
        <p:txBody>
          <a:bodyPr anchor="t" rtlCol="false" tIns="0" lIns="0" bIns="0" rIns="0">
            <a:spAutoFit/>
          </a:bodyPr>
          <a:lstStyle/>
          <a:p>
            <a:pPr algn="ctr" marL="0" indent="0" lvl="0">
              <a:lnSpc>
                <a:spcPts val="7080"/>
              </a:lnSpc>
              <a:spcBef>
                <a:spcPct val="0"/>
              </a:spcBef>
            </a:pPr>
            <a:r>
              <a:rPr lang="en-US" b="true" sz="6000" spc="24">
                <a:solidFill>
                  <a:srgbClr val="000000"/>
                </a:solidFill>
                <a:latin typeface="Poppins Heavy"/>
                <a:ea typeface="Poppins Heavy"/>
                <a:cs typeface="Poppins Heavy"/>
                <a:sym typeface="Poppins Heavy"/>
              </a:rPr>
              <a:t>Fluxo de rotas</a:t>
            </a:r>
          </a:p>
        </p:txBody>
      </p:sp>
      <p:grpSp>
        <p:nvGrpSpPr>
          <p:cNvPr name="Group 4" id="4"/>
          <p:cNvGrpSpPr/>
          <p:nvPr/>
        </p:nvGrpSpPr>
        <p:grpSpPr>
          <a:xfrm rot="0">
            <a:off x="425224" y="4630422"/>
            <a:ext cx="2451827" cy="788604"/>
            <a:chOff x="0" y="0"/>
            <a:chExt cx="867870" cy="279141"/>
          </a:xfrm>
        </p:grpSpPr>
        <p:sp>
          <p:nvSpPr>
            <p:cNvPr name="Freeform 5" id="5"/>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6" id="6"/>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Login</a:t>
              </a:r>
            </a:p>
          </p:txBody>
        </p:sp>
      </p:grpSp>
      <p:sp>
        <p:nvSpPr>
          <p:cNvPr name="AutoShape 7" id="7"/>
          <p:cNvSpPr/>
          <p:nvPr/>
        </p:nvSpPr>
        <p:spPr>
          <a:xfrm>
            <a:off x="1651138" y="5419026"/>
            <a:ext cx="0" cy="1571935"/>
          </a:xfrm>
          <a:prstGeom prst="line">
            <a:avLst/>
          </a:prstGeom>
          <a:ln cap="flat" w="95250">
            <a:solidFill>
              <a:srgbClr val="990099"/>
            </a:solidFill>
            <a:prstDash val="solid"/>
            <a:headEnd type="none" len="sm" w="sm"/>
            <a:tailEnd type="arrow" len="sm" w="med"/>
          </a:ln>
        </p:spPr>
      </p:sp>
      <p:grpSp>
        <p:nvGrpSpPr>
          <p:cNvPr name="Group 8" id="8"/>
          <p:cNvGrpSpPr/>
          <p:nvPr/>
        </p:nvGrpSpPr>
        <p:grpSpPr>
          <a:xfrm rot="0">
            <a:off x="425224" y="6990961"/>
            <a:ext cx="2451827" cy="788604"/>
            <a:chOff x="0" y="0"/>
            <a:chExt cx="867870" cy="279141"/>
          </a:xfrm>
        </p:grpSpPr>
        <p:sp>
          <p:nvSpPr>
            <p:cNvPr name="Freeform 9" id="9"/>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10" id="10"/>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Cadastro</a:t>
              </a:r>
            </a:p>
          </p:txBody>
        </p:sp>
      </p:grpSp>
      <p:grpSp>
        <p:nvGrpSpPr>
          <p:cNvPr name="Group 11" id="11"/>
          <p:cNvGrpSpPr/>
          <p:nvPr/>
        </p:nvGrpSpPr>
        <p:grpSpPr>
          <a:xfrm rot="0">
            <a:off x="3553947" y="4630422"/>
            <a:ext cx="3406204" cy="788604"/>
            <a:chOff x="0" y="0"/>
            <a:chExt cx="1205690" cy="279141"/>
          </a:xfrm>
        </p:grpSpPr>
        <p:sp>
          <p:nvSpPr>
            <p:cNvPr name="Freeform 12" id="12"/>
            <p:cNvSpPr/>
            <p:nvPr/>
          </p:nvSpPr>
          <p:spPr>
            <a:xfrm flipH="false" flipV="false" rot="0">
              <a:off x="0" y="0"/>
              <a:ext cx="1205690" cy="279141"/>
            </a:xfrm>
            <a:custGeom>
              <a:avLst/>
              <a:gdLst/>
              <a:ahLst/>
              <a:cxnLst/>
              <a:rect r="r" b="b" t="t" l="l"/>
              <a:pathLst>
                <a:path h="279141" w="1205690">
                  <a:moveTo>
                    <a:pt x="118190" y="0"/>
                  </a:moveTo>
                  <a:lnTo>
                    <a:pt x="1087499" y="0"/>
                  </a:lnTo>
                  <a:cubicBezTo>
                    <a:pt x="1152774" y="0"/>
                    <a:pt x="1205690" y="52916"/>
                    <a:pt x="1205690" y="118190"/>
                  </a:cubicBezTo>
                  <a:lnTo>
                    <a:pt x="1205690" y="160951"/>
                  </a:lnTo>
                  <a:cubicBezTo>
                    <a:pt x="1205690" y="192297"/>
                    <a:pt x="1193237" y="222359"/>
                    <a:pt x="1171073" y="244524"/>
                  </a:cubicBezTo>
                  <a:cubicBezTo>
                    <a:pt x="1148907" y="266689"/>
                    <a:pt x="1118845" y="279141"/>
                    <a:pt x="1087499" y="279141"/>
                  </a:cubicBezTo>
                  <a:lnTo>
                    <a:pt x="118190" y="279141"/>
                  </a:lnTo>
                  <a:cubicBezTo>
                    <a:pt x="86844" y="279141"/>
                    <a:pt x="56782" y="266689"/>
                    <a:pt x="34617" y="244524"/>
                  </a:cubicBezTo>
                  <a:cubicBezTo>
                    <a:pt x="12452" y="222359"/>
                    <a:pt x="0" y="192297"/>
                    <a:pt x="0" y="160951"/>
                  </a:cubicBezTo>
                  <a:lnTo>
                    <a:pt x="0" y="118190"/>
                  </a:lnTo>
                  <a:cubicBezTo>
                    <a:pt x="0" y="86844"/>
                    <a:pt x="12452" y="56782"/>
                    <a:pt x="34617" y="34617"/>
                  </a:cubicBezTo>
                  <a:cubicBezTo>
                    <a:pt x="56782" y="12452"/>
                    <a:pt x="86844" y="0"/>
                    <a:pt x="118190" y="0"/>
                  </a:cubicBezTo>
                  <a:close/>
                </a:path>
              </a:pathLst>
            </a:custGeom>
            <a:solidFill>
              <a:srgbClr val="980098"/>
            </a:solidFill>
            <a:ln w="76200" cap="rnd">
              <a:solidFill>
                <a:srgbClr val="990099"/>
              </a:solidFill>
              <a:prstDash val="solid"/>
              <a:round/>
            </a:ln>
          </p:spPr>
        </p:sp>
        <p:sp>
          <p:nvSpPr>
            <p:cNvPr name="TextBox 13" id="13"/>
            <p:cNvSpPr txBox="true"/>
            <p:nvPr/>
          </p:nvSpPr>
          <p:spPr>
            <a:xfrm>
              <a:off x="0" y="-142875"/>
              <a:ext cx="120569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Página principal</a:t>
              </a:r>
            </a:p>
          </p:txBody>
        </p:sp>
      </p:grpSp>
      <p:sp>
        <p:nvSpPr>
          <p:cNvPr name="AutoShape 14" id="14"/>
          <p:cNvSpPr/>
          <p:nvPr/>
        </p:nvSpPr>
        <p:spPr>
          <a:xfrm>
            <a:off x="2877051" y="5024724"/>
            <a:ext cx="676896" cy="0"/>
          </a:xfrm>
          <a:prstGeom prst="line">
            <a:avLst/>
          </a:prstGeom>
          <a:ln cap="flat" w="95250">
            <a:solidFill>
              <a:srgbClr val="990099"/>
            </a:solidFill>
            <a:prstDash val="solid"/>
            <a:headEnd type="none" len="sm" w="sm"/>
            <a:tailEnd type="arrow" len="sm" w="med"/>
          </a:ln>
        </p:spPr>
      </p:sp>
      <p:grpSp>
        <p:nvGrpSpPr>
          <p:cNvPr name="Group 15" id="15"/>
          <p:cNvGrpSpPr/>
          <p:nvPr/>
        </p:nvGrpSpPr>
        <p:grpSpPr>
          <a:xfrm rot="0">
            <a:off x="8186971" y="1718831"/>
            <a:ext cx="3846107" cy="788604"/>
            <a:chOff x="0" y="0"/>
            <a:chExt cx="1361401" cy="279141"/>
          </a:xfrm>
        </p:grpSpPr>
        <p:sp>
          <p:nvSpPr>
            <p:cNvPr name="Freeform 16" id="16"/>
            <p:cNvSpPr/>
            <p:nvPr/>
          </p:nvSpPr>
          <p:spPr>
            <a:xfrm flipH="false" flipV="false" rot="0">
              <a:off x="0" y="0"/>
              <a:ext cx="1361401" cy="279141"/>
            </a:xfrm>
            <a:custGeom>
              <a:avLst/>
              <a:gdLst/>
              <a:ahLst/>
              <a:cxnLst/>
              <a:rect r="r" b="b" t="t" l="l"/>
              <a:pathLst>
                <a:path h="279141" w="1361401">
                  <a:moveTo>
                    <a:pt x="104672" y="0"/>
                  </a:moveTo>
                  <a:lnTo>
                    <a:pt x="1256729" y="0"/>
                  </a:lnTo>
                  <a:cubicBezTo>
                    <a:pt x="1284490" y="0"/>
                    <a:pt x="1311114" y="11028"/>
                    <a:pt x="1330744" y="30658"/>
                  </a:cubicBezTo>
                  <a:cubicBezTo>
                    <a:pt x="1350373" y="50288"/>
                    <a:pt x="1361401" y="76911"/>
                    <a:pt x="1361401" y="104672"/>
                  </a:cubicBezTo>
                  <a:lnTo>
                    <a:pt x="1361401" y="174469"/>
                  </a:lnTo>
                  <a:cubicBezTo>
                    <a:pt x="1361401" y="202230"/>
                    <a:pt x="1350373" y="228854"/>
                    <a:pt x="1330744" y="248483"/>
                  </a:cubicBezTo>
                  <a:cubicBezTo>
                    <a:pt x="1311114" y="268113"/>
                    <a:pt x="1284490" y="279141"/>
                    <a:pt x="1256729" y="279141"/>
                  </a:cubicBezTo>
                  <a:lnTo>
                    <a:pt x="104672" y="279141"/>
                  </a:lnTo>
                  <a:cubicBezTo>
                    <a:pt x="76911" y="279141"/>
                    <a:pt x="50288" y="268113"/>
                    <a:pt x="30658" y="248483"/>
                  </a:cubicBezTo>
                  <a:cubicBezTo>
                    <a:pt x="11028" y="228854"/>
                    <a:pt x="0" y="202230"/>
                    <a:pt x="0" y="174469"/>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17" id="17"/>
            <p:cNvSpPr txBox="true"/>
            <p:nvPr/>
          </p:nvSpPr>
          <p:spPr>
            <a:xfrm>
              <a:off x="0" y="-142875"/>
              <a:ext cx="13614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Perfil do usuário</a:t>
              </a:r>
            </a:p>
          </p:txBody>
        </p:sp>
      </p:grpSp>
      <p:sp>
        <p:nvSpPr>
          <p:cNvPr name="AutoShape 18" id="18"/>
          <p:cNvSpPr/>
          <p:nvPr/>
        </p:nvSpPr>
        <p:spPr>
          <a:xfrm flipV="true">
            <a:off x="6442595" y="2113133"/>
            <a:ext cx="1744376" cy="2517288"/>
          </a:xfrm>
          <a:prstGeom prst="line">
            <a:avLst/>
          </a:prstGeom>
          <a:ln cap="flat" w="95250">
            <a:solidFill>
              <a:srgbClr val="990099"/>
            </a:solidFill>
            <a:prstDash val="solid"/>
            <a:headEnd type="none" len="sm" w="sm"/>
            <a:tailEnd type="arrow" len="sm" w="med"/>
          </a:ln>
        </p:spPr>
      </p:sp>
      <p:grpSp>
        <p:nvGrpSpPr>
          <p:cNvPr name="Group 19" id="19"/>
          <p:cNvGrpSpPr/>
          <p:nvPr/>
        </p:nvGrpSpPr>
        <p:grpSpPr>
          <a:xfrm rot="0">
            <a:off x="8141251" y="3455091"/>
            <a:ext cx="3891827" cy="1350513"/>
            <a:chOff x="0" y="0"/>
            <a:chExt cx="1377585" cy="478039"/>
          </a:xfrm>
        </p:grpSpPr>
        <p:sp>
          <p:nvSpPr>
            <p:cNvPr name="Freeform 20" id="20"/>
            <p:cNvSpPr/>
            <p:nvPr/>
          </p:nvSpPr>
          <p:spPr>
            <a:xfrm flipH="false" flipV="false" rot="0">
              <a:off x="0" y="0"/>
              <a:ext cx="1377585" cy="478039"/>
            </a:xfrm>
            <a:custGeom>
              <a:avLst/>
              <a:gdLst/>
              <a:ahLst/>
              <a:cxnLst/>
              <a:rect r="r" b="b" t="t" l="l"/>
              <a:pathLst>
                <a:path h="478039" w="1377585">
                  <a:moveTo>
                    <a:pt x="103442" y="0"/>
                  </a:moveTo>
                  <a:lnTo>
                    <a:pt x="1274143" y="0"/>
                  </a:lnTo>
                  <a:cubicBezTo>
                    <a:pt x="1331272" y="0"/>
                    <a:pt x="1377585" y="46313"/>
                    <a:pt x="1377585" y="103442"/>
                  </a:cubicBezTo>
                  <a:lnTo>
                    <a:pt x="1377585" y="374597"/>
                  </a:lnTo>
                  <a:cubicBezTo>
                    <a:pt x="1377585" y="402031"/>
                    <a:pt x="1366687" y="428342"/>
                    <a:pt x="1347287" y="447742"/>
                  </a:cubicBezTo>
                  <a:cubicBezTo>
                    <a:pt x="1327888" y="467141"/>
                    <a:pt x="1301577" y="478039"/>
                    <a:pt x="1274143" y="478039"/>
                  </a:cubicBezTo>
                  <a:lnTo>
                    <a:pt x="103442" y="478039"/>
                  </a:lnTo>
                  <a:cubicBezTo>
                    <a:pt x="46313" y="478039"/>
                    <a:pt x="0" y="431727"/>
                    <a:pt x="0" y="374597"/>
                  </a:cubicBezTo>
                  <a:lnTo>
                    <a:pt x="0" y="103442"/>
                  </a:lnTo>
                  <a:cubicBezTo>
                    <a:pt x="0" y="76008"/>
                    <a:pt x="10898" y="49697"/>
                    <a:pt x="30298" y="30298"/>
                  </a:cubicBezTo>
                  <a:cubicBezTo>
                    <a:pt x="49697" y="10898"/>
                    <a:pt x="76008" y="0"/>
                    <a:pt x="103442" y="0"/>
                  </a:cubicBezTo>
                  <a:close/>
                </a:path>
              </a:pathLst>
            </a:custGeom>
            <a:solidFill>
              <a:srgbClr val="FFFFFF"/>
            </a:solidFill>
            <a:ln w="76200" cap="rnd">
              <a:solidFill>
                <a:srgbClr val="990099"/>
              </a:solidFill>
              <a:prstDash val="solid"/>
              <a:round/>
            </a:ln>
          </p:spPr>
        </p:sp>
        <p:sp>
          <p:nvSpPr>
            <p:cNvPr name="TextBox 21" id="21"/>
            <p:cNvSpPr txBox="true"/>
            <p:nvPr/>
          </p:nvSpPr>
          <p:spPr>
            <a:xfrm>
              <a:off x="0" y="-142875"/>
              <a:ext cx="1377585"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Refinamento de requisitos</a:t>
              </a:r>
            </a:p>
          </p:txBody>
        </p:sp>
      </p:grpSp>
      <p:sp>
        <p:nvSpPr>
          <p:cNvPr name="AutoShape 22" id="22"/>
          <p:cNvSpPr/>
          <p:nvPr/>
        </p:nvSpPr>
        <p:spPr>
          <a:xfrm flipV="true">
            <a:off x="6960151" y="4130348"/>
            <a:ext cx="1181100" cy="894376"/>
          </a:xfrm>
          <a:prstGeom prst="line">
            <a:avLst/>
          </a:prstGeom>
          <a:ln cap="flat" w="95250">
            <a:solidFill>
              <a:srgbClr val="990099"/>
            </a:solidFill>
            <a:prstDash val="solid"/>
            <a:headEnd type="none" len="sm" w="sm"/>
            <a:tailEnd type="arrow" len="sm" w="med"/>
          </a:ln>
        </p:spPr>
      </p:sp>
      <p:sp>
        <p:nvSpPr>
          <p:cNvPr name="AutoShape 23" id="23"/>
          <p:cNvSpPr/>
          <p:nvPr/>
        </p:nvSpPr>
        <p:spPr>
          <a:xfrm>
            <a:off x="6960151" y="5024724"/>
            <a:ext cx="1226820" cy="1127383"/>
          </a:xfrm>
          <a:prstGeom prst="line">
            <a:avLst/>
          </a:prstGeom>
          <a:ln cap="flat" w="95250">
            <a:solidFill>
              <a:srgbClr val="990099"/>
            </a:solidFill>
            <a:prstDash val="solid"/>
            <a:headEnd type="none" len="sm" w="sm"/>
            <a:tailEnd type="arrow" len="sm" w="med"/>
          </a:ln>
        </p:spPr>
      </p:sp>
      <p:grpSp>
        <p:nvGrpSpPr>
          <p:cNvPr name="Group 24" id="24"/>
          <p:cNvGrpSpPr/>
          <p:nvPr/>
        </p:nvGrpSpPr>
        <p:grpSpPr>
          <a:xfrm rot="0">
            <a:off x="8186971" y="5476851"/>
            <a:ext cx="3846107" cy="1350513"/>
            <a:chOff x="0" y="0"/>
            <a:chExt cx="1361401" cy="478039"/>
          </a:xfrm>
        </p:grpSpPr>
        <p:sp>
          <p:nvSpPr>
            <p:cNvPr name="Freeform 25" id="25"/>
            <p:cNvSpPr/>
            <p:nvPr/>
          </p:nvSpPr>
          <p:spPr>
            <a:xfrm flipH="false" flipV="false" rot="0">
              <a:off x="0" y="0"/>
              <a:ext cx="1361401" cy="478039"/>
            </a:xfrm>
            <a:custGeom>
              <a:avLst/>
              <a:gdLst/>
              <a:ahLst/>
              <a:cxnLst/>
              <a:rect r="r" b="b" t="t" l="l"/>
              <a:pathLst>
                <a:path h="478039" w="1361401">
                  <a:moveTo>
                    <a:pt x="104672" y="0"/>
                  </a:moveTo>
                  <a:lnTo>
                    <a:pt x="1256729" y="0"/>
                  </a:lnTo>
                  <a:cubicBezTo>
                    <a:pt x="1284490" y="0"/>
                    <a:pt x="1311114" y="11028"/>
                    <a:pt x="1330744" y="30658"/>
                  </a:cubicBezTo>
                  <a:cubicBezTo>
                    <a:pt x="1350373" y="50288"/>
                    <a:pt x="1361401" y="76911"/>
                    <a:pt x="1361401" y="104672"/>
                  </a:cubicBezTo>
                  <a:lnTo>
                    <a:pt x="1361401" y="373367"/>
                  </a:lnTo>
                  <a:cubicBezTo>
                    <a:pt x="1361401" y="401128"/>
                    <a:pt x="1350373" y="427752"/>
                    <a:pt x="1330744" y="447382"/>
                  </a:cubicBezTo>
                  <a:cubicBezTo>
                    <a:pt x="1311114" y="467011"/>
                    <a:pt x="1284490" y="478039"/>
                    <a:pt x="1256729" y="478039"/>
                  </a:cubicBezTo>
                  <a:lnTo>
                    <a:pt x="104672" y="478039"/>
                  </a:lnTo>
                  <a:cubicBezTo>
                    <a:pt x="76911" y="478039"/>
                    <a:pt x="50288" y="467011"/>
                    <a:pt x="30658" y="447382"/>
                  </a:cubicBezTo>
                  <a:cubicBezTo>
                    <a:pt x="11028" y="427752"/>
                    <a:pt x="0" y="401128"/>
                    <a:pt x="0" y="373367"/>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26" id="26"/>
            <p:cNvSpPr txBox="true"/>
            <p:nvPr/>
          </p:nvSpPr>
          <p:spPr>
            <a:xfrm>
              <a:off x="0" y="-142875"/>
              <a:ext cx="1361401"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Planejamento de projetos</a:t>
              </a:r>
            </a:p>
          </p:txBody>
        </p:sp>
      </p:grpSp>
      <p:sp>
        <p:nvSpPr>
          <p:cNvPr name="AutoShape 27" id="27"/>
          <p:cNvSpPr/>
          <p:nvPr/>
        </p:nvSpPr>
        <p:spPr>
          <a:xfrm>
            <a:off x="6442595" y="5419026"/>
            <a:ext cx="1790096" cy="2754841"/>
          </a:xfrm>
          <a:prstGeom prst="line">
            <a:avLst/>
          </a:prstGeom>
          <a:ln cap="flat" w="95250">
            <a:solidFill>
              <a:srgbClr val="990099"/>
            </a:solidFill>
            <a:prstDash val="solid"/>
            <a:headEnd type="none" len="sm" w="sm"/>
            <a:tailEnd type="arrow" len="sm" w="med"/>
          </a:ln>
        </p:spPr>
      </p:sp>
      <p:grpSp>
        <p:nvGrpSpPr>
          <p:cNvPr name="Group 28" id="28"/>
          <p:cNvGrpSpPr/>
          <p:nvPr/>
        </p:nvGrpSpPr>
        <p:grpSpPr>
          <a:xfrm rot="0">
            <a:off x="8232691" y="7779565"/>
            <a:ext cx="3800387" cy="788604"/>
            <a:chOff x="0" y="0"/>
            <a:chExt cx="1345218" cy="279141"/>
          </a:xfrm>
        </p:grpSpPr>
        <p:sp>
          <p:nvSpPr>
            <p:cNvPr name="Freeform 29" id="29"/>
            <p:cNvSpPr/>
            <p:nvPr/>
          </p:nvSpPr>
          <p:spPr>
            <a:xfrm flipH="false" flipV="false" rot="0">
              <a:off x="0" y="0"/>
              <a:ext cx="1345218" cy="279141"/>
            </a:xfrm>
            <a:custGeom>
              <a:avLst/>
              <a:gdLst/>
              <a:ahLst/>
              <a:cxnLst/>
              <a:rect r="r" b="b" t="t" l="l"/>
              <a:pathLst>
                <a:path h="279141" w="1345218">
                  <a:moveTo>
                    <a:pt x="105931" y="0"/>
                  </a:moveTo>
                  <a:lnTo>
                    <a:pt x="1239287" y="0"/>
                  </a:lnTo>
                  <a:cubicBezTo>
                    <a:pt x="1267381" y="0"/>
                    <a:pt x="1294325" y="11161"/>
                    <a:pt x="1314191" y="31027"/>
                  </a:cubicBezTo>
                  <a:cubicBezTo>
                    <a:pt x="1334057" y="50893"/>
                    <a:pt x="1345218" y="77837"/>
                    <a:pt x="1345218" y="105931"/>
                  </a:cubicBezTo>
                  <a:lnTo>
                    <a:pt x="1345218" y="173210"/>
                  </a:lnTo>
                  <a:cubicBezTo>
                    <a:pt x="1345218" y="231714"/>
                    <a:pt x="1297791" y="279141"/>
                    <a:pt x="1239287" y="279141"/>
                  </a:cubicBezTo>
                  <a:lnTo>
                    <a:pt x="105931" y="279141"/>
                  </a:lnTo>
                  <a:cubicBezTo>
                    <a:pt x="77837" y="279141"/>
                    <a:pt x="50893" y="267980"/>
                    <a:pt x="31027" y="248115"/>
                  </a:cubicBezTo>
                  <a:cubicBezTo>
                    <a:pt x="11161" y="228249"/>
                    <a:pt x="0" y="201305"/>
                    <a:pt x="0" y="173210"/>
                  </a:cubicBezTo>
                  <a:lnTo>
                    <a:pt x="0" y="105931"/>
                  </a:lnTo>
                  <a:cubicBezTo>
                    <a:pt x="0" y="77837"/>
                    <a:pt x="11161" y="50893"/>
                    <a:pt x="31027" y="31027"/>
                  </a:cubicBezTo>
                  <a:cubicBezTo>
                    <a:pt x="50893" y="11161"/>
                    <a:pt x="77837" y="0"/>
                    <a:pt x="105931" y="0"/>
                  </a:cubicBezTo>
                  <a:close/>
                </a:path>
              </a:pathLst>
            </a:custGeom>
            <a:solidFill>
              <a:srgbClr val="FFFFFF"/>
            </a:solidFill>
            <a:ln w="76200" cap="rnd">
              <a:solidFill>
                <a:srgbClr val="990099"/>
              </a:solidFill>
              <a:prstDash val="solid"/>
              <a:round/>
            </a:ln>
          </p:spPr>
        </p:sp>
        <p:sp>
          <p:nvSpPr>
            <p:cNvPr name="TextBox 30" id="30"/>
            <p:cNvSpPr txBox="true"/>
            <p:nvPr/>
          </p:nvSpPr>
          <p:spPr>
            <a:xfrm>
              <a:off x="0" y="-142875"/>
              <a:ext cx="1345218"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Análise de impacto</a:t>
              </a:r>
            </a:p>
          </p:txBody>
        </p:sp>
      </p:grpSp>
      <p:grpSp>
        <p:nvGrpSpPr>
          <p:cNvPr name="Group 31" id="31"/>
          <p:cNvGrpSpPr/>
          <p:nvPr/>
        </p:nvGrpSpPr>
        <p:grpSpPr>
          <a:xfrm rot="0">
            <a:off x="14084346" y="4749198"/>
            <a:ext cx="4009680" cy="788604"/>
            <a:chOff x="0" y="0"/>
            <a:chExt cx="1419301" cy="279141"/>
          </a:xfrm>
        </p:grpSpPr>
        <p:sp>
          <p:nvSpPr>
            <p:cNvPr name="Freeform 32" id="32"/>
            <p:cNvSpPr/>
            <p:nvPr/>
          </p:nvSpPr>
          <p:spPr>
            <a:xfrm flipH="false" flipV="false" rot="0">
              <a:off x="0" y="0"/>
              <a:ext cx="1419301" cy="279141"/>
            </a:xfrm>
            <a:custGeom>
              <a:avLst/>
              <a:gdLst/>
              <a:ahLst/>
              <a:cxnLst/>
              <a:rect r="r" b="b" t="t" l="l"/>
              <a:pathLst>
                <a:path h="279141" w="1419301">
                  <a:moveTo>
                    <a:pt x="100402" y="0"/>
                  </a:moveTo>
                  <a:lnTo>
                    <a:pt x="1318899" y="0"/>
                  </a:lnTo>
                  <a:cubicBezTo>
                    <a:pt x="1374350" y="0"/>
                    <a:pt x="1419301" y="44952"/>
                    <a:pt x="1419301" y="100402"/>
                  </a:cubicBezTo>
                  <a:lnTo>
                    <a:pt x="1419301" y="178739"/>
                  </a:lnTo>
                  <a:cubicBezTo>
                    <a:pt x="1419301" y="234190"/>
                    <a:pt x="1374350" y="279141"/>
                    <a:pt x="1318899" y="279141"/>
                  </a:cubicBezTo>
                  <a:lnTo>
                    <a:pt x="100402" y="279141"/>
                  </a:lnTo>
                  <a:cubicBezTo>
                    <a:pt x="44952" y="279141"/>
                    <a:pt x="0" y="234190"/>
                    <a:pt x="0" y="178739"/>
                  </a:cubicBezTo>
                  <a:lnTo>
                    <a:pt x="0" y="100402"/>
                  </a:lnTo>
                  <a:cubicBezTo>
                    <a:pt x="0" y="44952"/>
                    <a:pt x="44952" y="0"/>
                    <a:pt x="100402" y="0"/>
                  </a:cubicBezTo>
                  <a:close/>
                </a:path>
              </a:pathLst>
            </a:custGeom>
            <a:solidFill>
              <a:srgbClr val="FFFFFF"/>
            </a:solidFill>
            <a:ln w="76200" cap="rnd">
              <a:solidFill>
                <a:srgbClr val="990099"/>
              </a:solidFill>
              <a:prstDash val="solid"/>
              <a:round/>
            </a:ln>
          </p:spPr>
        </p:sp>
        <p:sp>
          <p:nvSpPr>
            <p:cNvPr name="TextBox 33" id="33"/>
            <p:cNvSpPr txBox="true"/>
            <p:nvPr/>
          </p:nvSpPr>
          <p:spPr>
            <a:xfrm>
              <a:off x="0" y="-142875"/>
              <a:ext cx="14193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Exportar documento</a:t>
              </a:r>
            </a:p>
          </p:txBody>
        </p:sp>
      </p:grpSp>
      <p:sp>
        <p:nvSpPr>
          <p:cNvPr name="AutoShape 34" id="34"/>
          <p:cNvSpPr/>
          <p:nvPr/>
        </p:nvSpPr>
        <p:spPr>
          <a:xfrm flipV="true">
            <a:off x="12033078" y="5143500"/>
            <a:ext cx="2051268" cy="3030367"/>
          </a:xfrm>
          <a:prstGeom prst="line">
            <a:avLst/>
          </a:prstGeom>
          <a:ln cap="flat" w="95250">
            <a:solidFill>
              <a:srgbClr val="990099"/>
            </a:solidFill>
            <a:prstDash val="solid"/>
            <a:headEnd type="none" len="sm" w="sm"/>
            <a:tailEnd type="arrow" len="sm" w="med"/>
          </a:ln>
        </p:spPr>
      </p:sp>
      <p:sp>
        <p:nvSpPr>
          <p:cNvPr name="AutoShape 35" id="35"/>
          <p:cNvSpPr/>
          <p:nvPr/>
        </p:nvSpPr>
        <p:spPr>
          <a:xfrm flipV="true">
            <a:off x="12033078" y="5143500"/>
            <a:ext cx="2051268" cy="1008607"/>
          </a:xfrm>
          <a:prstGeom prst="line">
            <a:avLst/>
          </a:prstGeom>
          <a:ln cap="flat" w="95250">
            <a:solidFill>
              <a:srgbClr val="990099"/>
            </a:solidFill>
            <a:prstDash val="solid"/>
            <a:headEnd type="none" len="sm" w="sm"/>
            <a:tailEnd type="arrow" len="sm" w="med"/>
          </a:ln>
        </p:spPr>
      </p:sp>
      <p:sp>
        <p:nvSpPr>
          <p:cNvPr name="AutoShape 36" id="36"/>
          <p:cNvSpPr/>
          <p:nvPr/>
        </p:nvSpPr>
        <p:spPr>
          <a:xfrm>
            <a:off x="12033078" y="4130348"/>
            <a:ext cx="2051268" cy="1013152"/>
          </a:xfrm>
          <a:prstGeom prst="line">
            <a:avLst/>
          </a:prstGeom>
          <a:ln cap="flat" w="95250">
            <a:solidFill>
              <a:srgbClr val="990099"/>
            </a:solidFill>
            <a:prstDash val="solid"/>
            <a:headEnd type="none" len="sm" w="sm"/>
            <a:tailEnd type="arrow" len="sm" w="med"/>
          </a:ln>
        </p:spPr>
      </p:sp>
      <p:sp>
        <p:nvSpPr>
          <p:cNvPr name="AutoShape 37" id="37"/>
          <p:cNvSpPr/>
          <p:nvPr/>
        </p:nvSpPr>
        <p:spPr>
          <a:xfrm>
            <a:off x="12033078" y="2113133"/>
            <a:ext cx="2051268" cy="3030367"/>
          </a:xfrm>
          <a:prstGeom prst="line">
            <a:avLst/>
          </a:prstGeom>
          <a:ln cap="flat" w="95250">
            <a:solidFill>
              <a:srgbClr val="990099"/>
            </a:solidFill>
            <a:prstDash val="solid"/>
            <a:headEnd type="none" len="sm" w="sm"/>
            <a:tailEnd type="arrow" len="sm" w="med"/>
          </a:ln>
        </p:spPr>
      </p:sp>
    </p:spTree>
  </p:cSld>
  <p:clrMapOvr>
    <a:masterClrMapping/>
  </p:clrMapOvr>
  <p:transition spd="slow">
    <p:cover dir="l"/>
  </p:transition>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1603022" cy="812800"/>
          </a:xfrm>
        </p:grpSpPr>
        <p:sp>
          <p:nvSpPr>
            <p:cNvPr name="Freeform 3" id="3"/>
            <p:cNvSpPr/>
            <p:nvPr/>
          </p:nvSpPr>
          <p:spPr>
            <a:xfrm flipH="false" flipV="false" rot="0">
              <a:off x="0" y="0"/>
              <a:ext cx="1603022" cy="812800"/>
            </a:xfrm>
            <a:custGeom>
              <a:avLst/>
              <a:gdLst/>
              <a:ahLst/>
              <a:cxnLst/>
              <a:rect r="r" b="b" t="t" l="l"/>
              <a:pathLst>
                <a:path h="812800" w="1603022">
                  <a:moveTo>
                    <a:pt x="0" y="0"/>
                  </a:moveTo>
                  <a:lnTo>
                    <a:pt x="1603022" y="0"/>
                  </a:lnTo>
                  <a:lnTo>
                    <a:pt x="1603022" y="812800"/>
                  </a:lnTo>
                  <a:lnTo>
                    <a:pt x="0" y="812800"/>
                  </a:lnTo>
                  <a:close/>
                </a:path>
              </a:pathLst>
            </a:custGeom>
            <a:blipFill>
              <a:blip r:embed="rId2"/>
              <a:stretch>
                <a:fillRect l="0" t="-45" r="0" b="-45"/>
              </a:stretch>
            </a:blipFill>
          </p:spPr>
        </p:sp>
      </p:grpSp>
      <p:grpSp>
        <p:nvGrpSpPr>
          <p:cNvPr name="Group 4" id="4"/>
          <p:cNvGrpSpPr/>
          <p:nvPr/>
        </p:nvGrpSpPr>
        <p:grpSpPr>
          <a:xfrm rot="0">
            <a:off x="1820193" y="3844262"/>
            <a:ext cx="4646634" cy="2874587"/>
            <a:chOff x="0" y="0"/>
            <a:chExt cx="828194" cy="512352"/>
          </a:xfrm>
        </p:grpSpPr>
        <p:sp>
          <p:nvSpPr>
            <p:cNvPr name="Freeform 5" id="5"/>
            <p:cNvSpPr/>
            <p:nvPr/>
          </p:nvSpPr>
          <p:spPr>
            <a:xfrm flipH="false" flipV="false" rot="0">
              <a:off x="0" y="0"/>
              <a:ext cx="828194" cy="512352"/>
            </a:xfrm>
            <a:custGeom>
              <a:avLst/>
              <a:gdLst/>
              <a:ahLst/>
              <a:cxnLst/>
              <a:rect r="r" b="b" t="t" l="l"/>
              <a:pathLst>
                <a:path h="512352" w="828194">
                  <a:moveTo>
                    <a:pt x="63313" y="0"/>
                  </a:moveTo>
                  <a:lnTo>
                    <a:pt x="764881" y="0"/>
                  </a:lnTo>
                  <a:cubicBezTo>
                    <a:pt x="799847" y="0"/>
                    <a:pt x="828194" y="28346"/>
                    <a:pt x="828194" y="63313"/>
                  </a:cubicBezTo>
                  <a:lnTo>
                    <a:pt x="828194" y="449039"/>
                  </a:lnTo>
                  <a:cubicBezTo>
                    <a:pt x="828194" y="484006"/>
                    <a:pt x="799847" y="512352"/>
                    <a:pt x="764881" y="512352"/>
                  </a:cubicBezTo>
                  <a:lnTo>
                    <a:pt x="63313" y="512352"/>
                  </a:lnTo>
                  <a:cubicBezTo>
                    <a:pt x="28346" y="512352"/>
                    <a:pt x="0" y="484006"/>
                    <a:pt x="0" y="449039"/>
                  </a:cubicBezTo>
                  <a:lnTo>
                    <a:pt x="0" y="63313"/>
                  </a:lnTo>
                  <a:cubicBezTo>
                    <a:pt x="0" y="28346"/>
                    <a:pt x="28346" y="0"/>
                    <a:pt x="63313" y="0"/>
                  </a:cubicBezTo>
                  <a:close/>
                </a:path>
              </a:pathLst>
            </a:custGeom>
            <a:solidFill>
              <a:srgbClr val="FED8FF"/>
            </a:solidFill>
            <a:ln w="38100" cap="rnd">
              <a:solidFill>
                <a:srgbClr val="990099"/>
              </a:solidFill>
              <a:prstDash val="solid"/>
              <a:round/>
            </a:ln>
          </p:spPr>
        </p:sp>
        <p:sp>
          <p:nvSpPr>
            <p:cNvPr name="TextBox 6" id="6"/>
            <p:cNvSpPr txBox="true"/>
            <p:nvPr/>
          </p:nvSpPr>
          <p:spPr>
            <a:xfrm>
              <a:off x="0" y="-38100"/>
              <a:ext cx="828194" cy="550452"/>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5618411" y="3957576"/>
            <a:ext cx="604187" cy="604187"/>
          </a:xfrm>
          <a:custGeom>
            <a:avLst/>
            <a:gdLst/>
            <a:ahLst/>
            <a:cxnLst/>
            <a:rect r="r" b="b" t="t" l="l"/>
            <a:pathLst>
              <a:path h="604187" w="604187">
                <a:moveTo>
                  <a:pt x="0" y="0"/>
                </a:moveTo>
                <a:lnTo>
                  <a:pt x="604187" y="0"/>
                </a:lnTo>
                <a:lnTo>
                  <a:pt x="604187" y="604187"/>
                </a:lnTo>
                <a:lnTo>
                  <a:pt x="0" y="6041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289811" y="2295525"/>
            <a:ext cx="13708378" cy="843887"/>
          </a:xfrm>
          <a:custGeom>
            <a:avLst/>
            <a:gdLst/>
            <a:ahLst/>
            <a:cxnLst/>
            <a:rect r="r" b="b" t="t" l="l"/>
            <a:pathLst>
              <a:path h="843887" w="13708378">
                <a:moveTo>
                  <a:pt x="0" y="0"/>
                </a:moveTo>
                <a:lnTo>
                  <a:pt x="13708378" y="0"/>
                </a:lnTo>
                <a:lnTo>
                  <a:pt x="13708378" y="843887"/>
                </a:lnTo>
                <a:lnTo>
                  <a:pt x="0" y="843887"/>
                </a:lnTo>
                <a:lnTo>
                  <a:pt x="0" y="0"/>
                </a:lnTo>
                <a:close/>
              </a:path>
            </a:pathLst>
          </a:custGeom>
          <a:blipFill>
            <a:blip r:embed="rId5"/>
            <a:stretch>
              <a:fillRect l="0" t="-306784" r="0" b="0"/>
            </a:stretch>
          </a:blipFill>
        </p:spPr>
      </p:sp>
      <p:grpSp>
        <p:nvGrpSpPr>
          <p:cNvPr name="Group 9" id="9"/>
          <p:cNvGrpSpPr/>
          <p:nvPr/>
        </p:nvGrpSpPr>
        <p:grpSpPr>
          <a:xfrm rot="0">
            <a:off x="6820683" y="3844262"/>
            <a:ext cx="4646634" cy="2874587"/>
            <a:chOff x="0" y="0"/>
            <a:chExt cx="828194" cy="512352"/>
          </a:xfrm>
        </p:grpSpPr>
        <p:sp>
          <p:nvSpPr>
            <p:cNvPr name="Freeform 10" id="10"/>
            <p:cNvSpPr/>
            <p:nvPr/>
          </p:nvSpPr>
          <p:spPr>
            <a:xfrm flipH="false" flipV="false" rot="0">
              <a:off x="0" y="0"/>
              <a:ext cx="828194" cy="512352"/>
            </a:xfrm>
            <a:custGeom>
              <a:avLst/>
              <a:gdLst/>
              <a:ahLst/>
              <a:cxnLst/>
              <a:rect r="r" b="b" t="t" l="l"/>
              <a:pathLst>
                <a:path h="512352" w="828194">
                  <a:moveTo>
                    <a:pt x="63313" y="0"/>
                  </a:moveTo>
                  <a:lnTo>
                    <a:pt x="764881" y="0"/>
                  </a:lnTo>
                  <a:cubicBezTo>
                    <a:pt x="799847" y="0"/>
                    <a:pt x="828194" y="28346"/>
                    <a:pt x="828194" y="63313"/>
                  </a:cubicBezTo>
                  <a:lnTo>
                    <a:pt x="828194" y="449039"/>
                  </a:lnTo>
                  <a:cubicBezTo>
                    <a:pt x="828194" y="484006"/>
                    <a:pt x="799847" y="512352"/>
                    <a:pt x="764881" y="512352"/>
                  </a:cubicBezTo>
                  <a:lnTo>
                    <a:pt x="63313" y="512352"/>
                  </a:lnTo>
                  <a:cubicBezTo>
                    <a:pt x="28346" y="512352"/>
                    <a:pt x="0" y="484006"/>
                    <a:pt x="0" y="449039"/>
                  </a:cubicBezTo>
                  <a:lnTo>
                    <a:pt x="0" y="63313"/>
                  </a:lnTo>
                  <a:cubicBezTo>
                    <a:pt x="0" y="28346"/>
                    <a:pt x="28346" y="0"/>
                    <a:pt x="63313" y="0"/>
                  </a:cubicBezTo>
                  <a:close/>
                </a:path>
              </a:pathLst>
            </a:custGeom>
            <a:solidFill>
              <a:srgbClr val="FED8FF"/>
            </a:solidFill>
            <a:ln w="38100" cap="rnd">
              <a:solidFill>
                <a:srgbClr val="990099"/>
              </a:solidFill>
              <a:prstDash val="solid"/>
              <a:round/>
            </a:ln>
          </p:spPr>
        </p:sp>
        <p:sp>
          <p:nvSpPr>
            <p:cNvPr name="TextBox 11" id="11"/>
            <p:cNvSpPr txBox="true"/>
            <p:nvPr/>
          </p:nvSpPr>
          <p:spPr>
            <a:xfrm>
              <a:off x="0" y="-38100"/>
              <a:ext cx="828194" cy="550452"/>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1819742" y="3844262"/>
            <a:ext cx="4646634" cy="2874587"/>
            <a:chOff x="0" y="0"/>
            <a:chExt cx="828194" cy="512352"/>
          </a:xfrm>
        </p:grpSpPr>
        <p:sp>
          <p:nvSpPr>
            <p:cNvPr name="Freeform 13" id="13"/>
            <p:cNvSpPr/>
            <p:nvPr/>
          </p:nvSpPr>
          <p:spPr>
            <a:xfrm flipH="false" flipV="false" rot="0">
              <a:off x="0" y="0"/>
              <a:ext cx="828194" cy="512352"/>
            </a:xfrm>
            <a:custGeom>
              <a:avLst/>
              <a:gdLst/>
              <a:ahLst/>
              <a:cxnLst/>
              <a:rect r="r" b="b" t="t" l="l"/>
              <a:pathLst>
                <a:path h="512352" w="828194">
                  <a:moveTo>
                    <a:pt x="63313" y="0"/>
                  </a:moveTo>
                  <a:lnTo>
                    <a:pt x="764881" y="0"/>
                  </a:lnTo>
                  <a:cubicBezTo>
                    <a:pt x="799847" y="0"/>
                    <a:pt x="828194" y="28346"/>
                    <a:pt x="828194" y="63313"/>
                  </a:cubicBezTo>
                  <a:lnTo>
                    <a:pt x="828194" y="449039"/>
                  </a:lnTo>
                  <a:cubicBezTo>
                    <a:pt x="828194" y="484006"/>
                    <a:pt x="799847" y="512352"/>
                    <a:pt x="764881" y="512352"/>
                  </a:cubicBezTo>
                  <a:lnTo>
                    <a:pt x="63313" y="512352"/>
                  </a:lnTo>
                  <a:cubicBezTo>
                    <a:pt x="28346" y="512352"/>
                    <a:pt x="0" y="484006"/>
                    <a:pt x="0" y="449039"/>
                  </a:cubicBezTo>
                  <a:lnTo>
                    <a:pt x="0" y="63313"/>
                  </a:lnTo>
                  <a:cubicBezTo>
                    <a:pt x="0" y="28346"/>
                    <a:pt x="28346" y="0"/>
                    <a:pt x="63313" y="0"/>
                  </a:cubicBezTo>
                  <a:close/>
                </a:path>
              </a:pathLst>
            </a:custGeom>
            <a:solidFill>
              <a:srgbClr val="FED8FF"/>
            </a:solidFill>
            <a:ln w="38100" cap="rnd">
              <a:solidFill>
                <a:srgbClr val="990099"/>
              </a:solidFill>
              <a:prstDash val="solid"/>
              <a:round/>
            </a:ln>
          </p:spPr>
        </p:sp>
        <p:sp>
          <p:nvSpPr>
            <p:cNvPr name="TextBox 14" id="14"/>
            <p:cNvSpPr txBox="true"/>
            <p:nvPr/>
          </p:nvSpPr>
          <p:spPr>
            <a:xfrm>
              <a:off x="0" y="-38100"/>
              <a:ext cx="828194" cy="550452"/>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15649656" y="4018013"/>
            <a:ext cx="457441" cy="453438"/>
          </a:xfrm>
          <a:custGeom>
            <a:avLst/>
            <a:gdLst/>
            <a:ahLst/>
            <a:cxnLst/>
            <a:rect r="r" b="b" t="t" l="l"/>
            <a:pathLst>
              <a:path h="453438" w="457441">
                <a:moveTo>
                  <a:pt x="0" y="0"/>
                </a:moveTo>
                <a:lnTo>
                  <a:pt x="457440" y="0"/>
                </a:lnTo>
                <a:lnTo>
                  <a:pt x="457440" y="453438"/>
                </a:lnTo>
                <a:lnTo>
                  <a:pt x="0" y="45343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Freeform 16" id="16"/>
          <p:cNvSpPr/>
          <p:nvPr/>
        </p:nvSpPr>
        <p:spPr>
          <a:xfrm flipH="false" flipV="false" rot="0">
            <a:off x="10760414" y="3983027"/>
            <a:ext cx="513289" cy="664452"/>
          </a:xfrm>
          <a:custGeom>
            <a:avLst/>
            <a:gdLst/>
            <a:ahLst/>
            <a:cxnLst/>
            <a:rect r="r" b="b" t="t" l="l"/>
            <a:pathLst>
              <a:path h="664452" w="513289">
                <a:moveTo>
                  <a:pt x="0" y="0"/>
                </a:moveTo>
                <a:lnTo>
                  <a:pt x="513289" y="0"/>
                </a:lnTo>
                <a:lnTo>
                  <a:pt x="513289" y="664452"/>
                </a:lnTo>
                <a:lnTo>
                  <a:pt x="0" y="66445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7" id="17"/>
          <p:cNvSpPr/>
          <p:nvPr/>
        </p:nvSpPr>
        <p:spPr>
          <a:xfrm flipH="false" flipV="false" rot="0">
            <a:off x="15977011" y="1105592"/>
            <a:ext cx="489366" cy="489366"/>
          </a:xfrm>
          <a:custGeom>
            <a:avLst/>
            <a:gdLst/>
            <a:ahLst/>
            <a:cxnLst/>
            <a:rect r="r" b="b" t="t" l="l"/>
            <a:pathLst>
              <a:path h="489366" w="489366">
                <a:moveTo>
                  <a:pt x="0" y="0"/>
                </a:moveTo>
                <a:lnTo>
                  <a:pt x="489366" y="0"/>
                </a:lnTo>
                <a:lnTo>
                  <a:pt x="489366" y="489365"/>
                </a:lnTo>
                <a:lnTo>
                  <a:pt x="0" y="489365"/>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grpSp>
        <p:nvGrpSpPr>
          <p:cNvPr name="Group 18" id="18"/>
          <p:cNvGrpSpPr/>
          <p:nvPr/>
        </p:nvGrpSpPr>
        <p:grpSpPr>
          <a:xfrm rot="0">
            <a:off x="7455791" y="7566574"/>
            <a:ext cx="3561267" cy="900531"/>
            <a:chOff x="0" y="0"/>
            <a:chExt cx="646021" cy="163358"/>
          </a:xfrm>
        </p:grpSpPr>
        <p:sp>
          <p:nvSpPr>
            <p:cNvPr name="Freeform 19" id="19"/>
            <p:cNvSpPr/>
            <p:nvPr/>
          </p:nvSpPr>
          <p:spPr>
            <a:xfrm flipH="false" flipV="false" rot="0">
              <a:off x="0" y="0"/>
              <a:ext cx="646021" cy="163358"/>
            </a:xfrm>
            <a:custGeom>
              <a:avLst/>
              <a:gdLst/>
              <a:ahLst/>
              <a:cxnLst/>
              <a:rect r="r" b="b" t="t" l="l"/>
              <a:pathLst>
                <a:path h="163358" w="646021">
                  <a:moveTo>
                    <a:pt x="81679" y="0"/>
                  </a:moveTo>
                  <a:lnTo>
                    <a:pt x="564342" y="0"/>
                  </a:lnTo>
                  <a:cubicBezTo>
                    <a:pt x="586004" y="0"/>
                    <a:pt x="606780" y="8605"/>
                    <a:pt x="622098" y="23923"/>
                  </a:cubicBezTo>
                  <a:cubicBezTo>
                    <a:pt x="637415" y="39241"/>
                    <a:pt x="646021" y="60016"/>
                    <a:pt x="646021" y="81679"/>
                  </a:cubicBezTo>
                  <a:lnTo>
                    <a:pt x="646021" y="81679"/>
                  </a:lnTo>
                  <a:cubicBezTo>
                    <a:pt x="646021" y="126789"/>
                    <a:pt x="609452" y="163358"/>
                    <a:pt x="564342" y="163358"/>
                  </a:cubicBezTo>
                  <a:lnTo>
                    <a:pt x="81679" y="163358"/>
                  </a:lnTo>
                  <a:cubicBezTo>
                    <a:pt x="36569" y="163358"/>
                    <a:pt x="0" y="126789"/>
                    <a:pt x="0" y="81679"/>
                  </a:cubicBezTo>
                  <a:lnTo>
                    <a:pt x="0" y="81679"/>
                  </a:lnTo>
                  <a:cubicBezTo>
                    <a:pt x="0" y="36569"/>
                    <a:pt x="36569" y="0"/>
                    <a:pt x="81679" y="0"/>
                  </a:cubicBezTo>
                  <a:close/>
                </a:path>
              </a:pathLst>
            </a:custGeom>
            <a:solidFill>
              <a:srgbClr val="980098"/>
            </a:solidFill>
            <a:ln w="38100" cap="rnd">
              <a:solidFill>
                <a:srgbClr val="990099"/>
              </a:solidFill>
              <a:prstDash val="solid"/>
              <a:round/>
            </a:ln>
          </p:spPr>
        </p:sp>
        <p:sp>
          <p:nvSpPr>
            <p:cNvPr name="TextBox 20" id="20"/>
            <p:cNvSpPr txBox="true"/>
            <p:nvPr/>
          </p:nvSpPr>
          <p:spPr>
            <a:xfrm>
              <a:off x="0" y="-38100"/>
              <a:ext cx="646021" cy="201458"/>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6618411" y="7605445"/>
            <a:ext cx="692469" cy="822788"/>
          </a:xfrm>
          <a:custGeom>
            <a:avLst/>
            <a:gdLst/>
            <a:ahLst/>
            <a:cxnLst/>
            <a:rect r="r" b="b" t="t" l="l"/>
            <a:pathLst>
              <a:path h="822788" w="692469">
                <a:moveTo>
                  <a:pt x="0" y="0"/>
                </a:moveTo>
                <a:lnTo>
                  <a:pt x="692470" y="0"/>
                </a:lnTo>
                <a:lnTo>
                  <a:pt x="692470" y="822788"/>
                </a:lnTo>
                <a:lnTo>
                  <a:pt x="0" y="822788"/>
                </a:lnTo>
                <a:lnTo>
                  <a:pt x="0" y="0"/>
                </a:lnTo>
                <a:close/>
              </a:path>
            </a:pathLst>
          </a:custGeom>
          <a:blipFill>
            <a:blip r:embed="rId12"/>
            <a:stretch>
              <a:fillRect l="-152032" t="-2467" r="0" b="-131139"/>
            </a:stretch>
          </a:blipFill>
        </p:spPr>
      </p:sp>
      <p:sp>
        <p:nvSpPr>
          <p:cNvPr name="TextBox 22" id="22"/>
          <p:cNvSpPr txBox="true"/>
          <p:nvPr/>
        </p:nvSpPr>
        <p:spPr>
          <a:xfrm rot="0">
            <a:off x="976107" y="109647"/>
            <a:ext cx="6824148" cy="793783"/>
          </a:xfrm>
          <a:prstGeom prst="rect">
            <a:avLst/>
          </a:prstGeom>
        </p:spPr>
        <p:txBody>
          <a:bodyPr anchor="t" rtlCol="false" tIns="0" lIns="0" bIns="0" rIns="0">
            <a:spAutoFit/>
          </a:bodyPr>
          <a:lstStyle/>
          <a:p>
            <a:pPr algn="l" marL="0" indent="0" lvl="0">
              <a:lnSpc>
                <a:spcPts val="5900"/>
              </a:lnSpc>
              <a:spcBef>
                <a:spcPct val="0"/>
              </a:spcBef>
            </a:pPr>
            <a:r>
              <a:rPr lang="en-US" b="true" sz="5000" spc="20">
                <a:solidFill>
                  <a:srgbClr val="000000"/>
                </a:solidFill>
                <a:latin typeface="Poppins Bold"/>
                <a:ea typeface="Poppins Bold"/>
                <a:cs typeface="Poppins Bold"/>
                <a:sym typeface="Poppins Bold"/>
              </a:rPr>
              <a:t>Página principal</a:t>
            </a:r>
          </a:p>
        </p:txBody>
      </p:sp>
      <p:sp>
        <p:nvSpPr>
          <p:cNvPr name="TextBox 23" id="23"/>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33</a:t>
            </a:r>
          </a:p>
        </p:txBody>
      </p:sp>
      <p:sp>
        <p:nvSpPr>
          <p:cNvPr name="TextBox 24" id="24"/>
          <p:cNvSpPr txBox="true"/>
          <p:nvPr/>
        </p:nvSpPr>
        <p:spPr>
          <a:xfrm rot="0">
            <a:off x="1953602" y="4047879"/>
            <a:ext cx="3664809" cy="423571"/>
          </a:xfrm>
          <a:prstGeom prst="rect">
            <a:avLst/>
          </a:prstGeom>
        </p:spPr>
        <p:txBody>
          <a:bodyPr anchor="t" rtlCol="false" tIns="0" lIns="0" bIns="0" rIns="0">
            <a:spAutoFit/>
          </a:bodyPr>
          <a:lstStyle/>
          <a:p>
            <a:pPr algn="l">
              <a:lnSpc>
                <a:spcPts val="3103"/>
              </a:lnSpc>
            </a:pPr>
            <a:r>
              <a:rPr lang="en-US" sz="2216">
                <a:solidFill>
                  <a:srgbClr val="990099"/>
                </a:solidFill>
                <a:latin typeface="Codec Pro"/>
                <a:ea typeface="Codec Pro"/>
                <a:cs typeface="Codec Pro"/>
                <a:sym typeface="Codec Pro"/>
              </a:rPr>
              <a:t>Refinamento de requisitos</a:t>
            </a:r>
          </a:p>
        </p:txBody>
      </p:sp>
      <p:sp>
        <p:nvSpPr>
          <p:cNvPr name="TextBox 25" id="25"/>
          <p:cNvSpPr txBox="true"/>
          <p:nvPr/>
        </p:nvSpPr>
        <p:spPr>
          <a:xfrm rot="0">
            <a:off x="12095967" y="4005021"/>
            <a:ext cx="2605629" cy="423571"/>
          </a:xfrm>
          <a:prstGeom prst="rect">
            <a:avLst/>
          </a:prstGeom>
        </p:spPr>
        <p:txBody>
          <a:bodyPr anchor="t" rtlCol="false" tIns="0" lIns="0" bIns="0" rIns="0">
            <a:spAutoFit/>
          </a:bodyPr>
          <a:lstStyle/>
          <a:p>
            <a:pPr algn="l">
              <a:lnSpc>
                <a:spcPts val="3103"/>
              </a:lnSpc>
            </a:pPr>
            <a:r>
              <a:rPr lang="en-US" sz="2216">
                <a:solidFill>
                  <a:srgbClr val="990099"/>
                </a:solidFill>
                <a:latin typeface="Codec Pro"/>
                <a:ea typeface="Codec Pro"/>
                <a:cs typeface="Codec Pro"/>
                <a:sym typeface="Codec Pro"/>
              </a:rPr>
              <a:t>Análise de impacto</a:t>
            </a:r>
          </a:p>
        </p:txBody>
      </p:sp>
      <p:sp>
        <p:nvSpPr>
          <p:cNvPr name="TextBox 26" id="26"/>
          <p:cNvSpPr txBox="true"/>
          <p:nvPr/>
        </p:nvSpPr>
        <p:spPr>
          <a:xfrm rot="0">
            <a:off x="7095605" y="4060605"/>
            <a:ext cx="3664809" cy="423571"/>
          </a:xfrm>
          <a:prstGeom prst="rect">
            <a:avLst/>
          </a:prstGeom>
        </p:spPr>
        <p:txBody>
          <a:bodyPr anchor="t" rtlCol="false" tIns="0" lIns="0" bIns="0" rIns="0">
            <a:spAutoFit/>
          </a:bodyPr>
          <a:lstStyle/>
          <a:p>
            <a:pPr algn="l">
              <a:lnSpc>
                <a:spcPts val="3103"/>
              </a:lnSpc>
            </a:pPr>
            <a:r>
              <a:rPr lang="en-US" sz="2216">
                <a:solidFill>
                  <a:srgbClr val="990099"/>
                </a:solidFill>
                <a:latin typeface="Codec Pro"/>
                <a:ea typeface="Codec Pro"/>
                <a:cs typeface="Codec Pro"/>
                <a:sym typeface="Codec Pro"/>
              </a:rPr>
              <a:t>Planejamento de projetos</a:t>
            </a:r>
          </a:p>
        </p:txBody>
      </p:sp>
      <p:sp>
        <p:nvSpPr>
          <p:cNvPr name="TextBox 27" id="27"/>
          <p:cNvSpPr txBox="true"/>
          <p:nvPr/>
        </p:nvSpPr>
        <p:spPr>
          <a:xfrm rot="0">
            <a:off x="2255696" y="4667068"/>
            <a:ext cx="3664809" cy="1591790"/>
          </a:xfrm>
          <a:prstGeom prst="rect">
            <a:avLst/>
          </a:prstGeom>
        </p:spPr>
        <p:txBody>
          <a:bodyPr anchor="t" rtlCol="false" tIns="0" lIns="0" bIns="0" rIns="0">
            <a:spAutoFit/>
          </a:bodyPr>
          <a:lstStyle/>
          <a:p>
            <a:pPr algn="just">
              <a:lnSpc>
                <a:spcPts val="3103"/>
              </a:lnSpc>
            </a:pPr>
            <a:r>
              <a:rPr lang="en-US" sz="2216">
                <a:solidFill>
                  <a:srgbClr val="000000"/>
                </a:solidFill>
                <a:latin typeface="Codec Pro"/>
                <a:ea typeface="Codec Pro"/>
                <a:cs typeface="Codec Pro"/>
                <a:sym typeface="Codec Pro"/>
              </a:rPr>
              <a:t>Analisar e fazer melhorias nos casos de uso coletados durante entrevistas.</a:t>
            </a:r>
          </a:p>
        </p:txBody>
      </p:sp>
      <p:sp>
        <p:nvSpPr>
          <p:cNvPr name="TextBox 28" id="28"/>
          <p:cNvSpPr txBox="true"/>
          <p:nvPr/>
        </p:nvSpPr>
        <p:spPr>
          <a:xfrm rot="0">
            <a:off x="7310881" y="4667068"/>
            <a:ext cx="3664809" cy="1591790"/>
          </a:xfrm>
          <a:prstGeom prst="rect">
            <a:avLst/>
          </a:prstGeom>
        </p:spPr>
        <p:txBody>
          <a:bodyPr anchor="t" rtlCol="false" tIns="0" lIns="0" bIns="0" rIns="0">
            <a:spAutoFit/>
          </a:bodyPr>
          <a:lstStyle/>
          <a:p>
            <a:pPr algn="just">
              <a:lnSpc>
                <a:spcPts val="3103"/>
              </a:lnSpc>
            </a:pPr>
            <a:r>
              <a:rPr lang="en-US" sz="2216">
                <a:solidFill>
                  <a:srgbClr val="000000"/>
                </a:solidFill>
                <a:latin typeface="Codec Pro"/>
                <a:ea typeface="Codec Pro"/>
                <a:cs typeface="Codec Pro"/>
                <a:sym typeface="Codec Pro"/>
              </a:rPr>
              <a:t>Gerar diagramas de casos de uso com base na inserção de requisitos do sistema.</a:t>
            </a:r>
          </a:p>
        </p:txBody>
      </p:sp>
      <p:sp>
        <p:nvSpPr>
          <p:cNvPr name="TextBox 29" id="29"/>
          <p:cNvSpPr txBox="true"/>
          <p:nvPr/>
        </p:nvSpPr>
        <p:spPr>
          <a:xfrm rot="0">
            <a:off x="12310655" y="4667068"/>
            <a:ext cx="3664809" cy="1591790"/>
          </a:xfrm>
          <a:prstGeom prst="rect">
            <a:avLst/>
          </a:prstGeom>
        </p:spPr>
        <p:txBody>
          <a:bodyPr anchor="t" rtlCol="false" tIns="0" lIns="0" bIns="0" rIns="0">
            <a:spAutoFit/>
          </a:bodyPr>
          <a:lstStyle/>
          <a:p>
            <a:pPr algn="just">
              <a:lnSpc>
                <a:spcPts val="3103"/>
              </a:lnSpc>
            </a:pPr>
            <a:r>
              <a:rPr lang="en-US" sz="2216">
                <a:solidFill>
                  <a:srgbClr val="000000"/>
                </a:solidFill>
                <a:latin typeface="Codec Pro"/>
                <a:ea typeface="Codec Pro"/>
                <a:cs typeface="Codec Pro"/>
                <a:sym typeface="Codec Pro"/>
              </a:rPr>
              <a:t>Gerar relatórios de impacto para as mudanças em casos de uso do software.</a:t>
            </a:r>
          </a:p>
        </p:txBody>
      </p:sp>
      <p:sp>
        <p:nvSpPr>
          <p:cNvPr name="TextBox 30" id="30"/>
          <p:cNvSpPr txBox="true"/>
          <p:nvPr/>
        </p:nvSpPr>
        <p:spPr>
          <a:xfrm rot="0">
            <a:off x="7793519" y="7784285"/>
            <a:ext cx="2989144" cy="436532"/>
          </a:xfrm>
          <a:prstGeom prst="rect">
            <a:avLst/>
          </a:prstGeom>
        </p:spPr>
        <p:txBody>
          <a:bodyPr anchor="t" rtlCol="false" tIns="0" lIns="0" bIns="0" rIns="0">
            <a:spAutoFit/>
          </a:bodyPr>
          <a:lstStyle/>
          <a:p>
            <a:pPr algn="just" marL="0" indent="0" lvl="0">
              <a:lnSpc>
                <a:spcPts val="3255"/>
              </a:lnSpc>
              <a:spcBef>
                <a:spcPct val="0"/>
              </a:spcBef>
            </a:pPr>
            <a:r>
              <a:rPr lang="en-US" sz="2758" spc="11">
                <a:solidFill>
                  <a:srgbClr val="FFFFFF"/>
                </a:solidFill>
                <a:latin typeface="Poppins"/>
                <a:ea typeface="Poppins"/>
                <a:cs typeface="Poppins"/>
                <a:sym typeface="Poppins"/>
              </a:rPr>
              <a:t>Falar com Thalia</a:t>
            </a:r>
          </a:p>
        </p:txBody>
      </p:sp>
      <p:sp>
        <p:nvSpPr>
          <p:cNvPr name="Freeform 31" id="31"/>
          <p:cNvSpPr/>
          <p:nvPr/>
        </p:nvSpPr>
        <p:spPr>
          <a:xfrm flipH="false" flipV="false" rot="0">
            <a:off x="11159933" y="7605445"/>
            <a:ext cx="692469" cy="822788"/>
          </a:xfrm>
          <a:custGeom>
            <a:avLst/>
            <a:gdLst/>
            <a:ahLst/>
            <a:cxnLst/>
            <a:rect r="r" b="b" t="t" l="l"/>
            <a:pathLst>
              <a:path h="822788" w="692469">
                <a:moveTo>
                  <a:pt x="0" y="0"/>
                </a:moveTo>
                <a:lnTo>
                  <a:pt x="692469" y="0"/>
                </a:lnTo>
                <a:lnTo>
                  <a:pt x="692469" y="822788"/>
                </a:lnTo>
                <a:lnTo>
                  <a:pt x="0" y="822788"/>
                </a:lnTo>
                <a:lnTo>
                  <a:pt x="0" y="0"/>
                </a:lnTo>
                <a:close/>
              </a:path>
            </a:pathLst>
          </a:custGeom>
          <a:blipFill>
            <a:blip r:embed="rId12"/>
            <a:stretch>
              <a:fillRect l="-152032" t="-2467" r="0" b="-131139"/>
            </a:stretch>
          </a:blipFill>
        </p:spPr>
      </p:sp>
      <p:grpSp>
        <p:nvGrpSpPr>
          <p:cNvPr name="Group 32" id="32"/>
          <p:cNvGrpSpPr/>
          <p:nvPr/>
        </p:nvGrpSpPr>
        <p:grpSpPr>
          <a:xfrm rot="0">
            <a:off x="1028700" y="1028700"/>
            <a:ext cx="16230600" cy="8229600"/>
            <a:chOff x="0" y="0"/>
            <a:chExt cx="4274726" cy="2167467"/>
          </a:xfrm>
        </p:grpSpPr>
        <p:sp>
          <p:nvSpPr>
            <p:cNvPr name="Freeform 33" id="33"/>
            <p:cNvSpPr/>
            <p:nvPr/>
          </p:nvSpPr>
          <p:spPr>
            <a:xfrm flipH="false" flipV="false" rot="0">
              <a:off x="0" y="0"/>
              <a:ext cx="4274726" cy="2167467"/>
            </a:xfrm>
            <a:custGeom>
              <a:avLst/>
              <a:gdLst/>
              <a:ahLst/>
              <a:cxnLst/>
              <a:rect r="r" b="b" t="t" l="l"/>
              <a:pathLst>
                <a:path h="2167467" w="4274726">
                  <a:moveTo>
                    <a:pt x="0" y="0"/>
                  </a:moveTo>
                  <a:lnTo>
                    <a:pt x="4274726" y="0"/>
                  </a:lnTo>
                  <a:lnTo>
                    <a:pt x="4274726" y="2167467"/>
                  </a:lnTo>
                  <a:lnTo>
                    <a:pt x="0" y="2167467"/>
                  </a:lnTo>
                  <a:close/>
                </a:path>
              </a:pathLst>
            </a:custGeom>
            <a:solidFill>
              <a:srgbClr val="000000">
                <a:alpha val="0"/>
              </a:srgbClr>
            </a:solidFill>
            <a:ln w="38100" cap="sq">
              <a:solidFill>
                <a:srgbClr val="990099"/>
              </a:solidFill>
              <a:prstDash val="solid"/>
              <a:miter/>
            </a:ln>
          </p:spPr>
        </p:sp>
        <p:sp>
          <p:nvSpPr>
            <p:cNvPr name="TextBox 34" id="34"/>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transition spd="slow">
    <p:cover dir="l"/>
  </p:transition>
</p:sld>
</file>

<file path=ppt/slides/slide3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7872"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34</a:t>
            </a:r>
          </a:p>
        </p:txBody>
      </p:sp>
      <p:sp>
        <p:nvSpPr>
          <p:cNvPr name="TextBox 3" id="3"/>
          <p:cNvSpPr txBox="true"/>
          <p:nvPr/>
        </p:nvSpPr>
        <p:spPr>
          <a:xfrm rot="0">
            <a:off x="1027774" y="-42497"/>
            <a:ext cx="5777296" cy="958149"/>
          </a:xfrm>
          <a:prstGeom prst="rect">
            <a:avLst/>
          </a:prstGeom>
        </p:spPr>
        <p:txBody>
          <a:bodyPr anchor="t" rtlCol="false" tIns="0" lIns="0" bIns="0" rIns="0">
            <a:spAutoFit/>
          </a:bodyPr>
          <a:lstStyle/>
          <a:p>
            <a:pPr algn="ctr" marL="0" indent="0" lvl="0">
              <a:lnSpc>
                <a:spcPts val="7080"/>
              </a:lnSpc>
              <a:spcBef>
                <a:spcPct val="0"/>
              </a:spcBef>
            </a:pPr>
            <a:r>
              <a:rPr lang="en-US" b="true" sz="6000" spc="24">
                <a:solidFill>
                  <a:srgbClr val="000000"/>
                </a:solidFill>
                <a:latin typeface="Poppins Heavy"/>
                <a:ea typeface="Poppins Heavy"/>
                <a:cs typeface="Poppins Heavy"/>
                <a:sym typeface="Poppins Heavy"/>
              </a:rPr>
              <a:t>Fluxo de rotas</a:t>
            </a:r>
          </a:p>
        </p:txBody>
      </p:sp>
      <p:grpSp>
        <p:nvGrpSpPr>
          <p:cNvPr name="Group 4" id="4"/>
          <p:cNvGrpSpPr/>
          <p:nvPr/>
        </p:nvGrpSpPr>
        <p:grpSpPr>
          <a:xfrm rot="0">
            <a:off x="425224" y="4630422"/>
            <a:ext cx="2451827" cy="788604"/>
            <a:chOff x="0" y="0"/>
            <a:chExt cx="867870" cy="279141"/>
          </a:xfrm>
        </p:grpSpPr>
        <p:sp>
          <p:nvSpPr>
            <p:cNvPr name="Freeform 5" id="5"/>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6" id="6"/>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Login</a:t>
              </a:r>
            </a:p>
          </p:txBody>
        </p:sp>
      </p:grpSp>
      <p:sp>
        <p:nvSpPr>
          <p:cNvPr name="AutoShape 7" id="7"/>
          <p:cNvSpPr/>
          <p:nvPr/>
        </p:nvSpPr>
        <p:spPr>
          <a:xfrm>
            <a:off x="1651138" y="5419026"/>
            <a:ext cx="0" cy="1571935"/>
          </a:xfrm>
          <a:prstGeom prst="line">
            <a:avLst/>
          </a:prstGeom>
          <a:ln cap="flat" w="95250">
            <a:solidFill>
              <a:srgbClr val="990099"/>
            </a:solidFill>
            <a:prstDash val="solid"/>
            <a:headEnd type="none" len="sm" w="sm"/>
            <a:tailEnd type="arrow" len="sm" w="med"/>
          </a:ln>
        </p:spPr>
      </p:sp>
      <p:grpSp>
        <p:nvGrpSpPr>
          <p:cNvPr name="Group 8" id="8"/>
          <p:cNvGrpSpPr/>
          <p:nvPr/>
        </p:nvGrpSpPr>
        <p:grpSpPr>
          <a:xfrm rot="0">
            <a:off x="425224" y="6990961"/>
            <a:ext cx="2451827" cy="788604"/>
            <a:chOff x="0" y="0"/>
            <a:chExt cx="867870" cy="279141"/>
          </a:xfrm>
        </p:grpSpPr>
        <p:sp>
          <p:nvSpPr>
            <p:cNvPr name="Freeform 9" id="9"/>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10" id="10"/>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Cadastro</a:t>
              </a:r>
            </a:p>
          </p:txBody>
        </p:sp>
      </p:grpSp>
      <p:grpSp>
        <p:nvGrpSpPr>
          <p:cNvPr name="Group 11" id="11"/>
          <p:cNvGrpSpPr/>
          <p:nvPr/>
        </p:nvGrpSpPr>
        <p:grpSpPr>
          <a:xfrm rot="0">
            <a:off x="3553947" y="4630422"/>
            <a:ext cx="3406204" cy="788604"/>
            <a:chOff x="0" y="0"/>
            <a:chExt cx="1205690" cy="279141"/>
          </a:xfrm>
        </p:grpSpPr>
        <p:sp>
          <p:nvSpPr>
            <p:cNvPr name="Freeform 12" id="12"/>
            <p:cNvSpPr/>
            <p:nvPr/>
          </p:nvSpPr>
          <p:spPr>
            <a:xfrm flipH="false" flipV="false" rot="0">
              <a:off x="0" y="0"/>
              <a:ext cx="1205690" cy="279141"/>
            </a:xfrm>
            <a:custGeom>
              <a:avLst/>
              <a:gdLst/>
              <a:ahLst/>
              <a:cxnLst/>
              <a:rect r="r" b="b" t="t" l="l"/>
              <a:pathLst>
                <a:path h="279141" w="1205690">
                  <a:moveTo>
                    <a:pt x="118190" y="0"/>
                  </a:moveTo>
                  <a:lnTo>
                    <a:pt x="1087499" y="0"/>
                  </a:lnTo>
                  <a:cubicBezTo>
                    <a:pt x="1152774" y="0"/>
                    <a:pt x="1205690" y="52916"/>
                    <a:pt x="1205690" y="118190"/>
                  </a:cubicBezTo>
                  <a:lnTo>
                    <a:pt x="1205690" y="160951"/>
                  </a:lnTo>
                  <a:cubicBezTo>
                    <a:pt x="1205690" y="192297"/>
                    <a:pt x="1193237" y="222359"/>
                    <a:pt x="1171073" y="244524"/>
                  </a:cubicBezTo>
                  <a:cubicBezTo>
                    <a:pt x="1148907" y="266689"/>
                    <a:pt x="1118845" y="279141"/>
                    <a:pt x="1087499" y="279141"/>
                  </a:cubicBezTo>
                  <a:lnTo>
                    <a:pt x="118190" y="279141"/>
                  </a:lnTo>
                  <a:cubicBezTo>
                    <a:pt x="86844" y="279141"/>
                    <a:pt x="56782" y="266689"/>
                    <a:pt x="34617" y="244524"/>
                  </a:cubicBezTo>
                  <a:cubicBezTo>
                    <a:pt x="12452" y="222359"/>
                    <a:pt x="0" y="192297"/>
                    <a:pt x="0" y="160951"/>
                  </a:cubicBezTo>
                  <a:lnTo>
                    <a:pt x="0" y="118190"/>
                  </a:lnTo>
                  <a:cubicBezTo>
                    <a:pt x="0" y="86844"/>
                    <a:pt x="12452" y="56782"/>
                    <a:pt x="34617" y="34617"/>
                  </a:cubicBezTo>
                  <a:cubicBezTo>
                    <a:pt x="56782" y="12452"/>
                    <a:pt x="86844" y="0"/>
                    <a:pt x="118190" y="0"/>
                  </a:cubicBezTo>
                  <a:close/>
                </a:path>
              </a:pathLst>
            </a:custGeom>
            <a:solidFill>
              <a:srgbClr val="FFFFFF"/>
            </a:solidFill>
            <a:ln w="76200" cap="rnd">
              <a:solidFill>
                <a:srgbClr val="990099"/>
              </a:solidFill>
              <a:prstDash val="solid"/>
              <a:round/>
            </a:ln>
          </p:spPr>
        </p:sp>
        <p:sp>
          <p:nvSpPr>
            <p:cNvPr name="TextBox 13" id="13"/>
            <p:cNvSpPr txBox="true"/>
            <p:nvPr/>
          </p:nvSpPr>
          <p:spPr>
            <a:xfrm>
              <a:off x="0" y="-142875"/>
              <a:ext cx="120569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Página principal</a:t>
              </a:r>
            </a:p>
          </p:txBody>
        </p:sp>
      </p:grpSp>
      <p:sp>
        <p:nvSpPr>
          <p:cNvPr name="AutoShape 14" id="14"/>
          <p:cNvSpPr/>
          <p:nvPr/>
        </p:nvSpPr>
        <p:spPr>
          <a:xfrm>
            <a:off x="2877051" y="5024724"/>
            <a:ext cx="676896" cy="0"/>
          </a:xfrm>
          <a:prstGeom prst="line">
            <a:avLst/>
          </a:prstGeom>
          <a:ln cap="flat" w="95250">
            <a:solidFill>
              <a:srgbClr val="990099"/>
            </a:solidFill>
            <a:prstDash val="solid"/>
            <a:headEnd type="none" len="sm" w="sm"/>
            <a:tailEnd type="arrow" len="sm" w="med"/>
          </a:ln>
        </p:spPr>
      </p:sp>
      <p:grpSp>
        <p:nvGrpSpPr>
          <p:cNvPr name="Group 15" id="15"/>
          <p:cNvGrpSpPr/>
          <p:nvPr/>
        </p:nvGrpSpPr>
        <p:grpSpPr>
          <a:xfrm rot="0">
            <a:off x="8186971" y="1718831"/>
            <a:ext cx="3846107" cy="788604"/>
            <a:chOff x="0" y="0"/>
            <a:chExt cx="1361401" cy="279141"/>
          </a:xfrm>
        </p:grpSpPr>
        <p:sp>
          <p:nvSpPr>
            <p:cNvPr name="Freeform 16" id="16"/>
            <p:cNvSpPr/>
            <p:nvPr/>
          </p:nvSpPr>
          <p:spPr>
            <a:xfrm flipH="false" flipV="false" rot="0">
              <a:off x="0" y="0"/>
              <a:ext cx="1361401" cy="279141"/>
            </a:xfrm>
            <a:custGeom>
              <a:avLst/>
              <a:gdLst/>
              <a:ahLst/>
              <a:cxnLst/>
              <a:rect r="r" b="b" t="t" l="l"/>
              <a:pathLst>
                <a:path h="279141" w="1361401">
                  <a:moveTo>
                    <a:pt x="104672" y="0"/>
                  </a:moveTo>
                  <a:lnTo>
                    <a:pt x="1256729" y="0"/>
                  </a:lnTo>
                  <a:cubicBezTo>
                    <a:pt x="1284490" y="0"/>
                    <a:pt x="1311114" y="11028"/>
                    <a:pt x="1330744" y="30658"/>
                  </a:cubicBezTo>
                  <a:cubicBezTo>
                    <a:pt x="1350373" y="50288"/>
                    <a:pt x="1361401" y="76911"/>
                    <a:pt x="1361401" y="104672"/>
                  </a:cubicBezTo>
                  <a:lnTo>
                    <a:pt x="1361401" y="174469"/>
                  </a:lnTo>
                  <a:cubicBezTo>
                    <a:pt x="1361401" y="202230"/>
                    <a:pt x="1350373" y="228854"/>
                    <a:pt x="1330744" y="248483"/>
                  </a:cubicBezTo>
                  <a:cubicBezTo>
                    <a:pt x="1311114" y="268113"/>
                    <a:pt x="1284490" y="279141"/>
                    <a:pt x="1256729" y="279141"/>
                  </a:cubicBezTo>
                  <a:lnTo>
                    <a:pt x="104672" y="279141"/>
                  </a:lnTo>
                  <a:cubicBezTo>
                    <a:pt x="76911" y="279141"/>
                    <a:pt x="50288" y="268113"/>
                    <a:pt x="30658" y="248483"/>
                  </a:cubicBezTo>
                  <a:cubicBezTo>
                    <a:pt x="11028" y="228854"/>
                    <a:pt x="0" y="202230"/>
                    <a:pt x="0" y="174469"/>
                  </a:cubicBezTo>
                  <a:lnTo>
                    <a:pt x="0" y="104672"/>
                  </a:lnTo>
                  <a:cubicBezTo>
                    <a:pt x="0" y="76911"/>
                    <a:pt x="11028" y="50288"/>
                    <a:pt x="30658" y="30658"/>
                  </a:cubicBezTo>
                  <a:cubicBezTo>
                    <a:pt x="50288" y="11028"/>
                    <a:pt x="76911" y="0"/>
                    <a:pt x="104672" y="0"/>
                  </a:cubicBezTo>
                  <a:close/>
                </a:path>
              </a:pathLst>
            </a:custGeom>
            <a:solidFill>
              <a:srgbClr val="990099"/>
            </a:solidFill>
            <a:ln w="76200" cap="rnd">
              <a:solidFill>
                <a:srgbClr val="990099"/>
              </a:solidFill>
              <a:prstDash val="solid"/>
              <a:round/>
            </a:ln>
          </p:spPr>
        </p:sp>
        <p:sp>
          <p:nvSpPr>
            <p:cNvPr name="TextBox 17" id="17"/>
            <p:cNvSpPr txBox="true"/>
            <p:nvPr/>
          </p:nvSpPr>
          <p:spPr>
            <a:xfrm>
              <a:off x="0" y="-142875"/>
              <a:ext cx="13614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Perfil do usuário</a:t>
              </a:r>
            </a:p>
          </p:txBody>
        </p:sp>
      </p:grpSp>
      <p:sp>
        <p:nvSpPr>
          <p:cNvPr name="AutoShape 18" id="18"/>
          <p:cNvSpPr/>
          <p:nvPr/>
        </p:nvSpPr>
        <p:spPr>
          <a:xfrm flipV="true">
            <a:off x="6442595" y="2113133"/>
            <a:ext cx="1744376" cy="2517288"/>
          </a:xfrm>
          <a:prstGeom prst="line">
            <a:avLst/>
          </a:prstGeom>
          <a:ln cap="flat" w="95250">
            <a:solidFill>
              <a:srgbClr val="990099"/>
            </a:solidFill>
            <a:prstDash val="solid"/>
            <a:headEnd type="none" len="sm" w="sm"/>
            <a:tailEnd type="arrow" len="sm" w="med"/>
          </a:ln>
        </p:spPr>
      </p:sp>
      <p:grpSp>
        <p:nvGrpSpPr>
          <p:cNvPr name="Group 19" id="19"/>
          <p:cNvGrpSpPr/>
          <p:nvPr/>
        </p:nvGrpSpPr>
        <p:grpSpPr>
          <a:xfrm rot="0">
            <a:off x="8141251" y="3455091"/>
            <a:ext cx="3891827" cy="1350513"/>
            <a:chOff x="0" y="0"/>
            <a:chExt cx="1377585" cy="478039"/>
          </a:xfrm>
        </p:grpSpPr>
        <p:sp>
          <p:nvSpPr>
            <p:cNvPr name="Freeform 20" id="20"/>
            <p:cNvSpPr/>
            <p:nvPr/>
          </p:nvSpPr>
          <p:spPr>
            <a:xfrm flipH="false" flipV="false" rot="0">
              <a:off x="0" y="0"/>
              <a:ext cx="1377585" cy="478039"/>
            </a:xfrm>
            <a:custGeom>
              <a:avLst/>
              <a:gdLst/>
              <a:ahLst/>
              <a:cxnLst/>
              <a:rect r="r" b="b" t="t" l="l"/>
              <a:pathLst>
                <a:path h="478039" w="1377585">
                  <a:moveTo>
                    <a:pt x="103442" y="0"/>
                  </a:moveTo>
                  <a:lnTo>
                    <a:pt x="1274143" y="0"/>
                  </a:lnTo>
                  <a:cubicBezTo>
                    <a:pt x="1331272" y="0"/>
                    <a:pt x="1377585" y="46313"/>
                    <a:pt x="1377585" y="103442"/>
                  </a:cubicBezTo>
                  <a:lnTo>
                    <a:pt x="1377585" y="374597"/>
                  </a:lnTo>
                  <a:cubicBezTo>
                    <a:pt x="1377585" y="402031"/>
                    <a:pt x="1366687" y="428342"/>
                    <a:pt x="1347287" y="447742"/>
                  </a:cubicBezTo>
                  <a:cubicBezTo>
                    <a:pt x="1327888" y="467141"/>
                    <a:pt x="1301577" y="478039"/>
                    <a:pt x="1274143" y="478039"/>
                  </a:cubicBezTo>
                  <a:lnTo>
                    <a:pt x="103442" y="478039"/>
                  </a:lnTo>
                  <a:cubicBezTo>
                    <a:pt x="46313" y="478039"/>
                    <a:pt x="0" y="431727"/>
                    <a:pt x="0" y="374597"/>
                  </a:cubicBezTo>
                  <a:lnTo>
                    <a:pt x="0" y="103442"/>
                  </a:lnTo>
                  <a:cubicBezTo>
                    <a:pt x="0" y="76008"/>
                    <a:pt x="10898" y="49697"/>
                    <a:pt x="30298" y="30298"/>
                  </a:cubicBezTo>
                  <a:cubicBezTo>
                    <a:pt x="49697" y="10898"/>
                    <a:pt x="76008" y="0"/>
                    <a:pt x="103442" y="0"/>
                  </a:cubicBezTo>
                  <a:close/>
                </a:path>
              </a:pathLst>
            </a:custGeom>
            <a:solidFill>
              <a:srgbClr val="FFFFFF"/>
            </a:solidFill>
            <a:ln w="76200" cap="rnd">
              <a:solidFill>
                <a:srgbClr val="990099"/>
              </a:solidFill>
              <a:prstDash val="solid"/>
              <a:round/>
            </a:ln>
          </p:spPr>
        </p:sp>
        <p:sp>
          <p:nvSpPr>
            <p:cNvPr name="TextBox 21" id="21"/>
            <p:cNvSpPr txBox="true"/>
            <p:nvPr/>
          </p:nvSpPr>
          <p:spPr>
            <a:xfrm>
              <a:off x="0" y="-142875"/>
              <a:ext cx="1377585"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Refinamento de requisitos</a:t>
              </a:r>
            </a:p>
          </p:txBody>
        </p:sp>
      </p:grpSp>
      <p:sp>
        <p:nvSpPr>
          <p:cNvPr name="AutoShape 22" id="22"/>
          <p:cNvSpPr/>
          <p:nvPr/>
        </p:nvSpPr>
        <p:spPr>
          <a:xfrm flipV="true">
            <a:off x="6960151" y="4130348"/>
            <a:ext cx="1181100" cy="894376"/>
          </a:xfrm>
          <a:prstGeom prst="line">
            <a:avLst/>
          </a:prstGeom>
          <a:ln cap="flat" w="95250">
            <a:solidFill>
              <a:srgbClr val="990099"/>
            </a:solidFill>
            <a:prstDash val="solid"/>
            <a:headEnd type="none" len="sm" w="sm"/>
            <a:tailEnd type="arrow" len="sm" w="med"/>
          </a:ln>
        </p:spPr>
      </p:sp>
      <p:sp>
        <p:nvSpPr>
          <p:cNvPr name="AutoShape 23" id="23"/>
          <p:cNvSpPr/>
          <p:nvPr/>
        </p:nvSpPr>
        <p:spPr>
          <a:xfrm>
            <a:off x="6960151" y="5024724"/>
            <a:ext cx="1226820" cy="1127383"/>
          </a:xfrm>
          <a:prstGeom prst="line">
            <a:avLst/>
          </a:prstGeom>
          <a:ln cap="flat" w="95250">
            <a:solidFill>
              <a:srgbClr val="990099"/>
            </a:solidFill>
            <a:prstDash val="solid"/>
            <a:headEnd type="none" len="sm" w="sm"/>
            <a:tailEnd type="arrow" len="sm" w="med"/>
          </a:ln>
        </p:spPr>
      </p:sp>
      <p:grpSp>
        <p:nvGrpSpPr>
          <p:cNvPr name="Group 24" id="24"/>
          <p:cNvGrpSpPr/>
          <p:nvPr/>
        </p:nvGrpSpPr>
        <p:grpSpPr>
          <a:xfrm rot="0">
            <a:off x="8186971" y="5476851"/>
            <a:ext cx="3846107" cy="1350513"/>
            <a:chOff x="0" y="0"/>
            <a:chExt cx="1361401" cy="478039"/>
          </a:xfrm>
        </p:grpSpPr>
        <p:sp>
          <p:nvSpPr>
            <p:cNvPr name="Freeform 25" id="25"/>
            <p:cNvSpPr/>
            <p:nvPr/>
          </p:nvSpPr>
          <p:spPr>
            <a:xfrm flipH="false" flipV="false" rot="0">
              <a:off x="0" y="0"/>
              <a:ext cx="1361401" cy="478039"/>
            </a:xfrm>
            <a:custGeom>
              <a:avLst/>
              <a:gdLst/>
              <a:ahLst/>
              <a:cxnLst/>
              <a:rect r="r" b="b" t="t" l="l"/>
              <a:pathLst>
                <a:path h="478039" w="1361401">
                  <a:moveTo>
                    <a:pt x="104672" y="0"/>
                  </a:moveTo>
                  <a:lnTo>
                    <a:pt x="1256729" y="0"/>
                  </a:lnTo>
                  <a:cubicBezTo>
                    <a:pt x="1284490" y="0"/>
                    <a:pt x="1311114" y="11028"/>
                    <a:pt x="1330744" y="30658"/>
                  </a:cubicBezTo>
                  <a:cubicBezTo>
                    <a:pt x="1350373" y="50288"/>
                    <a:pt x="1361401" y="76911"/>
                    <a:pt x="1361401" y="104672"/>
                  </a:cubicBezTo>
                  <a:lnTo>
                    <a:pt x="1361401" y="373367"/>
                  </a:lnTo>
                  <a:cubicBezTo>
                    <a:pt x="1361401" y="401128"/>
                    <a:pt x="1350373" y="427752"/>
                    <a:pt x="1330744" y="447382"/>
                  </a:cubicBezTo>
                  <a:cubicBezTo>
                    <a:pt x="1311114" y="467011"/>
                    <a:pt x="1284490" y="478039"/>
                    <a:pt x="1256729" y="478039"/>
                  </a:cubicBezTo>
                  <a:lnTo>
                    <a:pt x="104672" y="478039"/>
                  </a:lnTo>
                  <a:cubicBezTo>
                    <a:pt x="76911" y="478039"/>
                    <a:pt x="50288" y="467011"/>
                    <a:pt x="30658" y="447382"/>
                  </a:cubicBezTo>
                  <a:cubicBezTo>
                    <a:pt x="11028" y="427752"/>
                    <a:pt x="0" y="401128"/>
                    <a:pt x="0" y="373367"/>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26" id="26"/>
            <p:cNvSpPr txBox="true"/>
            <p:nvPr/>
          </p:nvSpPr>
          <p:spPr>
            <a:xfrm>
              <a:off x="0" y="-142875"/>
              <a:ext cx="1361401"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Planejamento de projetos</a:t>
              </a:r>
            </a:p>
          </p:txBody>
        </p:sp>
      </p:grpSp>
      <p:sp>
        <p:nvSpPr>
          <p:cNvPr name="AutoShape 27" id="27"/>
          <p:cNvSpPr/>
          <p:nvPr/>
        </p:nvSpPr>
        <p:spPr>
          <a:xfrm>
            <a:off x="6442595" y="5419026"/>
            <a:ext cx="1790096" cy="2754841"/>
          </a:xfrm>
          <a:prstGeom prst="line">
            <a:avLst/>
          </a:prstGeom>
          <a:ln cap="flat" w="95250">
            <a:solidFill>
              <a:srgbClr val="990099"/>
            </a:solidFill>
            <a:prstDash val="solid"/>
            <a:headEnd type="none" len="sm" w="sm"/>
            <a:tailEnd type="arrow" len="sm" w="med"/>
          </a:ln>
        </p:spPr>
      </p:sp>
      <p:grpSp>
        <p:nvGrpSpPr>
          <p:cNvPr name="Group 28" id="28"/>
          <p:cNvGrpSpPr/>
          <p:nvPr/>
        </p:nvGrpSpPr>
        <p:grpSpPr>
          <a:xfrm rot="0">
            <a:off x="8232691" y="7779565"/>
            <a:ext cx="3800387" cy="788604"/>
            <a:chOff x="0" y="0"/>
            <a:chExt cx="1345218" cy="279141"/>
          </a:xfrm>
        </p:grpSpPr>
        <p:sp>
          <p:nvSpPr>
            <p:cNvPr name="Freeform 29" id="29"/>
            <p:cNvSpPr/>
            <p:nvPr/>
          </p:nvSpPr>
          <p:spPr>
            <a:xfrm flipH="false" flipV="false" rot="0">
              <a:off x="0" y="0"/>
              <a:ext cx="1345218" cy="279141"/>
            </a:xfrm>
            <a:custGeom>
              <a:avLst/>
              <a:gdLst/>
              <a:ahLst/>
              <a:cxnLst/>
              <a:rect r="r" b="b" t="t" l="l"/>
              <a:pathLst>
                <a:path h="279141" w="1345218">
                  <a:moveTo>
                    <a:pt x="105931" y="0"/>
                  </a:moveTo>
                  <a:lnTo>
                    <a:pt x="1239287" y="0"/>
                  </a:lnTo>
                  <a:cubicBezTo>
                    <a:pt x="1267381" y="0"/>
                    <a:pt x="1294325" y="11161"/>
                    <a:pt x="1314191" y="31027"/>
                  </a:cubicBezTo>
                  <a:cubicBezTo>
                    <a:pt x="1334057" y="50893"/>
                    <a:pt x="1345218" y="77837"/>
                    <a:pt x="1345218" y="105931"/>
                  </a:cubicBezTo>
                  <a:lnTo>
                    <a:pt x="1345218" y="173210"/>
                  </a:lnTo>
                  <a:cubicBezTo>
                    <a:pt x="1345218" y="231714"/>
                    <a:pt x="1297791" y="279141"/>
                    <a:pt x="1239287" y="279141"/>
                  </a:cubicBezTo>
                  <a:lnTo>
                    <a:pt x="105931" y="279141"/>
                  </a:lnTo>
                  <a:cubicBezTo>
                    <a:pt x="77837" y="279141"/>
                    <a:pt x="50893" y="267980"/>
                    <a:pt x="31027" y="248115"/>
                  </a:cubicBezTo>
                  <a:cubicBezTo>
                    <a:pt x="11161" y="228249"/>
                    <a:pt x="0" y="201305"/>
                    <a:pt x="0" y="173210"/>
                  </a:cubicBezTo>
                  <a:lnTo>
                    <a:pt x="0" y="105931"/>
                  </a:lnTo>
                  <a:cubicBezTo>
                    <a:pt x="0" y="77837"/>
                    <a:pt x="11161" y="50893"/>
                    <a:pt x="31027" y="31027"/>
                  </a:cubicBezTo>
                  <a:cubicBezTo>
                    <a:pt x="50893" y="11161"/>
                    <a:pt x="77837" y="0"/>
                    <a:pt x="105931" y="0"/>
                  </a:cubicBezTo>
                  <a:close/>
                </a:path>
              </a:pathLst>
            </a:custGeom>
            <a:solidFill>
              <a:srgbClr val="FFFFFF"/>
            </a:solidFill>
            <a:ln w="76200" cap="rnd">
              <a:solidFill>
                <a:srgbClr val="990099"/>
              </a:solidFill>
              <a:prstDash val="solid"/>
              <a:round/>
            </a:ln>
          </p:spPr>
        </p:sp>
        <p:sp>
          <p:nvSpPr>
            <p:cNvPr name="TextBox 30" id="30"/>
            <p:cNvSpPr txBox="true"/>
            <p:nvPr/>
          </p:nvSpPr>
          <p:spPr>
            <a:xfrm>
              <a:off x="0" y="-142875"/>
              <a:ext cx="1345218"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Análise de impacto</a:t>
              </a:r>
            </a:p>
          </p:txBody>
        </p:sp>
      </p:grpSp>
      <p:grpSp>
        <p:nvGrpSpPr>
          <p:cNvPr name="Group 31" id="31"/>
          <p:cNvGrpSpPr/>
          <p:nvPr/>
        </p:nvGrpSpPr>
        <p:grpSpPr>
          <a:xfrm rot="0">
            <a:off x="14084346" y="4749198"/>
            <a:ext cx="4009680" cy="788604"/>
            <a:chOff x="0" y="0"/>
            <a:chExt cx="1419301" cy="279141"/>
          </a:xfrm>
        </p:grpSpPr>
        <p:sp>
          <p:nvSpPr>
            <p:cNvPr name="Freeform 32" id="32"/>
            <p:cNvSpPr/>
            <p:nvPr/>
          </p:nvSpPr>
          <p:spPr>
            <a:xfrm flipH="false" flipV="false" rot="0">
              <a:off x="0" y="0"/>
              <a:ext cx="1419301" cy="279141"/>
            </a:xfrm>
            <a:custGeom>
              <a:avLst/>
              <a:gdLst/>
              <a:ahLst/>
              <a:cxnLst/>
              <a:rect r="r" b="b" t="t" l="l"/>
              <a:pathLst>
                <a:path h="279141" w="1419301">
                  <a:moveTo>
                    <a:pt x="100402" y="0"/>
                  </a:moveTo>
                  <a:lnTo>
                    <a:pt x="1318899" y="0"/>
                  </a:lnTo>
                  <a:cubicBezTo>
                    <a:pt x="1374350" y="0"/>
                    <a:pt x="1419301" y="44952"/>
                    <a:pt x="1419301" y="100402"/>
                  </a:cubicBezTo>
                  <a:lnTo>
                    <a:pt x="1419301" y="178739"/>
                  </a:lnTo>
                  <a:cubicBezTo>
                    <a:pt x="1419301" y="234190"/>
                    <a:pt x="1374350" y="279141"/>
                    <a:pt x="1318899" y="279141"/>
                  </a:cubicBezTo>
                  <a:lnTo>
                    <a:pt x="100402" y="279141"/>
                  </a:lnTo>
                  <a:cubicBezTo>
                    <a:pt x="44952" y="279141"/>
                    <a:pt x="0" y="234190"/>
                    <a:pt x="0" y="178739"/>
                  </a:cubicBezTo>
                  <a:lnTo>
                    <a:pt x="0" y="100402"/>
                  </a:lnTo>
                  <a:cubicBezTo>
                    <a:pt x="0" y="44952"/>
                    <a:pt x="44952" y="0"/>
                    <a:pt x="100402" y="0"/>
                  </a:cubicBezTo>
                  <a:close/>
                </a:path>
              </a:pathLst>
            </a:custGeom>
            <a:solidFill>
              <a:srgbClr val="FFFFFF"/>
            </a:solidFill>
            <a:ln w="76200" cap="rnd">
              <a:solidFill>
                <a:srgbClr val="990099"/>
              </a:solidFill>
              <a:prstDash val="solid"/>
              <a:round/>
            </a:ln>
          </p:spPr>
        </p:sp>
        <p:sp>
          <p:nvSpPr>
            <p:cNvPr name="TextBox 33" id="33"/>
            <p:cNvSpPr txBox="true"/>
            <p:nvPr/>
          </p:nvSpPr>
          <p:spPr>
            <a:xfrm>
              <a:off x="0" y="-142875"/>
              <a:ext cx="14193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Exportar documento</a:t>
              </a:r>
            </a:p>
          </p:txBody>
        </p:sp>
      </p:grpSp>
      <p:sp>
        <p:nvSpPr>
          <p:cNvPr name="AutoShape 34" id="34"/>
          <p:cNvSpPr/>
          <p:nvPr/>
        </p:nvSpPr>
        <p:spPr>
          <a:xfrm flipV="true">
            <a:off x="12033078" y="5143500"/>
            <a:ext cx="2051268" cy="3030367"/>
          </a:xfrm>
          <a:prstGeom prst="line">
            <a:avLst/>
          </a:prstGeom>
          <a:ln cap="flat" w="95250">
            <a:solidFill>
              <a:srgbClr val="990099"/>
            </a:solidFill>
            <a:prstDash val="solid"/>
            <a:headEnd type="none" len="sm" w="sm"/>
            <a:tailEnd type="arrow" len="sm" w="med"/>
          </a:ln>
        </p:spPr>
      </p:sp>
      <p:sp>
        <p:nvSpPr>
          <p:cNvPr name="AutoShape 35" id="35"/>
          <p:cNvSpPr/>
          <p:nvPr/>
        </p:nvSpPr>
        <p:spPr>
          <a:xfrm flipV="true">
            <a:off x="12033078" y="5143500"/>
            <a:ext cx="2051268" cy="1008607"/>
          </a:xfrm>
          <a:prstGeom prst="line">
            <a:avLst/>
          </a:prstGeom>
          <a:ln cap="flat" w="95250">
            <a:solidFill>
              <a:srgbClr val="990099"/>
            </a:solidFill>
            <a:prstDash val="solid"/>
            <a:headEnd type="none" len="sm" w="sm"/>
            <a:tailEnd type="arrow" len="sm" w="med"/>
          </a:ln>
        </p:spPr>
      </p:sp>
      <p:sp>
        <p:nvSpPr>
          <p:cNvPr name="AutoShape 36" id="36"/>
          <p:cNvSpPr/>
          <p:nvPr/>
        </p:nvSpPr>
        <p:spPr>
          <a:xfrm>
            <a:off x="12033078" y="4130348"/>
            <a:ext cx="2051268" cy="1013152"/>
          </a:xfrm>
          <a:prstGeom prst="line">
            <a:avLst/>
          </a:prstGeom>
          <a:ln cap="flat" w="95250">
            <a:solidFill>
              <a:srgbClr val="990099"/>
            </a:solidFill>
            <a:prstDash val="solid"/>
            <a:headEnd type="none" len="sm" w="sm"/>
            <a:tailEnd type="arrow" len="sm" w="med"/>
          </a:ln>
        </p:spPr>
      </p:sp>
      <p:sp>
        <p:nvSpPr>
          <p:cNvPr name="AutoShape 37" id="37"/>
          <p:cNvSpPr/>
          <p:nvPr/>
        </p:nvSpPr>
        <p:spPr>
          <a:xfrm>
            <a:off x="12033078" y="2113133"/>
            <a:ext cx="2051268" cy="3030367"/>
          </a:xfrm>
          <a:prstGeom prst="line">
            <a:avLst/>
          </a:prstGeom>
          <a:ln cap="flat" w="95250">
            <a:solidFill>
              <a:srgbClr val="990099"/>
            </a:solidFill>
            <a:prstDash val="solid"/>
            <a:headEnd type="none" len="sm" w="sm"/>
            <a:tailEnd type="arrow" len="sm" w="med"/>
          </a:ln>
        </p:spPr>
      </p:sp>
    </p:spTree>
  </p:cSld>
  <p:clrMapOvr>
    <a:masterClrMapping/>
  </p:clrMapOvr>
  <p:transition spd="slow">
    <p:cover dir="l"/>
  </p:transition>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1603022" cy="812800"/>
          </a:xfrm>
        </p:grpSpPr>
        <p:sp>
          <p:nvSpPr>
            <p:cNvPr name="Freeform 3" id="3"/>
            <p:cNvSpPr/>
            <p:nvPr/>
          </p:nvSpPr>
          <p:spPr>
            <a:xfrm flipH="false" flipV="false" rot="0">
              <a:off x="0" y="0"/>
              <a:ext cx="1603022" cy="812800"/>
            </a:xfrm>
            <a:custGeom>
              <a:avLst/>
              <a:gdLst/>
              <a:ahLst/>
              <a:cxnLst/>
              <a:rect r="r" b="b" t="t" l="l"/>
              <a:pathLst>
                <a:path h="812800" w="1603022">
                  <a:moveTo>
                    <a:pt x="0" y="0"/>
                  </a:moveTo>
                  <a:lnTo>
                    <a:pt x="1603022" y="0"/>
                  </a:lnTo>
                  <a:lnTo>
                    <a:pt x="1603022" y="812800"/>
                  </a:lnTo>
                  <a:lnTo>
                    <a:pt x="0" y="812800"/>
                  </a:lnTo>
                  <a:close/>
                </a:path>
              </a:pathLst>
            </a:custGeom>
            <a:blipFill>
              <a:blip r:embed="rId2"/>
              <a:stretch>
                <a:fillRect l="0" t="-168" r="0" b="-168"/>
              </a:stretch>
            </a:blipFill>
          </p:spPr>
        </p:sp>
      </p:grpSp>
      <p:grpSp>
        <p:nvGrpSpPr>
          <p:cNvPr name="Group 4" id="4"/>
          <p:cNvGrpSpPr/>
          <p:nvPr/>
        </p:nvGrpSpPr>
        <p:grpSpPr>
          <a:xfrm rot="0">
            <a:off x="8282385" y="5722587"/>
            <a:ext cx="6436573" cy="893063"/>
            <a:chOff x="0" y="0"/>
            <a:chExt cx="1695229" cy="235210"/>
          </a:xfrm>
        </p:grpSpPr>
        <p:sp>
          <p:nvSpPr>
            <p:cNvPr name="Freeform 5" id="5"/>
            <p:cNvSpPr/>
            <p:nvPr/>
          </p:nvSpPr>
          <p:spPr>
            <a:xfrm flipH="false" flipV="false" rot="0">
              <a:off x="0" y="0"/>
              <a:ext cx="1695229" cy="235210"/>
            </a:xfrm>
            <a:custGeom>
              <a:avLst/>
              <a:gdLst/>
              <a:ahLst/>
              <a:cxnLst/>
              <a:rect r="r" b="b" t="t" l="l"/>
              <a:pathLst>
                <a:path h="235210" w="1695229">
                  <a:moveTo>
                    <a:pt x="45706" y="0"/>
                  </a:moveTo>
                  <a:lnTo>
                    <a:pt x="1649523" y="0"/>
                  </a:lnTo>
                  <a:cubicBezTo>
                    <a:pt x="1674766" y="0"/>
                    <a:pt x="1695229" y="20463"/>
                    <a:pt x="1695229" y="45706"/>
                  </a:cubicBezTo>
                  <a:lnTo>
                    <a:pt x="1695229" y="189504"/>
                  </a:lnTo>
                  <a:cubicBezTo>
                    <a:pt x="1695229" y="201626"/>
                    <a:pt x="1690414" y="213251"/>
                    <a:pt x="1681842" y="221823"/>
                  </a:cubicBezTo>
                  <a:cubicBezTo>
                    <a:pt x="1673270" y="230395"/>
                    <a:pt x="1661645" y="235210"/>
                    <a:pt x="1649523" y="235210"/>
                  </a:cubicBezTo>
                  <a:lnTo>
                    <a:pt x="45706" y="235210"/>
                  </a:lnTo>
                  <a:cubicBezTo>
                    <a:pt x="20463" y="235210"/>
                    <a:pt x="0" y="214747"/>
                    <a:pt x="0" y="189504"/>
                  </a:cubicBezTo>
                  <a:lnTo>
                    <a:pt x="0" y="45706"/>
                  </a:lnTo>
                  <a:cubicBezTo>
                    <a:pt x="0" y="20463"/>
                    <a:pt x="20463" y="0"/>
                    <a:pt x="45706" y="0"/>
                  </a:cubicBezTo>
                  <a:close/>
                </a:path>
              </a:pathLst>
            </a:custGeom>
            <a:solidFill>
              <a:srgbClr val="FEFEFE"/>
            </a:solidFill>
            <a:ln w="38100" cap="rnd">
              <a:solidFill>
                <a:srgbClr val="990099"/>
              </a:solidFill>
              <a:prstDash val="solid"/>
              <a:round/>
            </a:ln>
          </p:spPr>
        </p:sp>
        <p:sp>
          <p:nvSpPr>
            <p:cNvPr name="TextBox 6" id="6"/>
            <p:cNvSpPr txBox="true"/>
            <p:nvPr/>
          </p:nvSpPr>
          <p:spPr>
            <a:xfrm>
              <a:off x="0" y="-38100"/>
              <a:ext cx="1695229" cy="27331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8606217" y="5963856"/>
            <a:ext cx="599604" cy="433896"/>
          </a:xfrm>
          <a:custGeom>
            <a:avLst/>
            <a:gdLst/>
            <a:ahLst/>
            <a:cxnLst/>
            <a:rect r="r" b="b" t="t" l="l"/>
            <a:pathLst>
              <a:path h="433896" w="599604">
                <a:moveTo>
                  <a:pt x="0" y="0"/>
                </a:moveTo>
                <a:lnTo>
                  <a:pt x="599605" y="0"/>
                </a:lnTo>
                <a:lnTo>
                  <a:pt x="599605" y="433896"/>
                </a:lnTo>
                <a:lnTo>
                  <a:pt x="0" y="4338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w="38100" cap="sq">
            <a:solidFill>
              <a:srgbClr val="990099"/>
            </a:solidFill>
            <a:prstDash val="solid"/>
            <a:miter/>
          </a:ln>
        </p:spPr>
      </p:sp>
      <p:grpSp>
        <p:nvGrpSpPr>
          <p:cNvPr name="Group 8" id="8"/>
          <p:cNvGrpSpPr/>
          <p:nvPr/>
        </p:nvGrpSpPr>
        <p:grpSpPr>
          <a:xfrm rot="0">
            <a:off x="8282385" y="6987057"/>
            <a:ext cx="6436573" cy="893063"/>
            <a:chOff x="0" y="0"/>
            <a:chExt cx="1695229" cy="235210"/>
          </a:xfrm>
        </p:grpSpPr>
        <p:sp>
          <p:nvSpPr>
            <p:cNvPr name="Freeform 9" id="9"/>
            <p:cNvSpPr/>
            <p:nvPr/>
          </p:nvSpPr>
          <p:spPr>
            <a:xfrm flipH="false" flipV="false" rot="0">
              <a:off x="0" y="0"/>
              <a:ext cx="1695229" cy="235210"/>
            </a:xfrm>
            <a:custGeom>
              <a:avLst/>
              <a:gdLst/>
              <a:ahLst/>
              <a:cxnLst/>
              <a:rect r="r" b="b" t="t" l="l"/>
              <a:pathLst>
                <a:path h="235210" w="1695229">
                  <a:moveTo>
                    <a:pt x="40895" y="0"/>
                  </a:moveTo>
                  <a:lnTo>
                    <a:pt x="1654334" y="0"/>
                  </a:lnTo>
                  <a:cubicBezTo>
                    <a:pt x="1676920" y="0"/>
                    <a:pt x="1695229" y="18309"/>
                    <a:pt x="1695229" y="40895"/>
                  </a:cubicBezTo>
                  <a:lnTo>
                    <a:pt x="1695229" y="194315"/>
                  </a:lnTo>
                  <a:cubicBezTo>
                    <a:pt x="1695229" y="205161"/>
                    <a:pt x="1690920" y="215563"/>
                    <a:pt x="1683251" y="223232"/>
                  </a:cubicBezTo>
                  <a:cubicBezTo>
                    <a:pt x="1675582" y="230901"/>
                    <a:pt x="1665180" y="235210"/>
                    <a:pt x="1654334" y="235210"/>
                  </a:cubicBezTo>
                  <a:lnTo>
                    <a:pt x="40895" y="235210"/>
                  </a:lnTo>
                  <a:cubicBezTo>
                    <a:pt x="18309" y="235210"/>
                    <a:pt x="0" y="216901"/>
                    <a:pt x="0" y="194315"/>
                  </a:cubicBezTo>
                  <a:lnTo>
                    <a:pt x="0" y="40895"/>
                  </a:lnTo>
                  <a:cubicBezTo>
                    <a:pt x="0" y="18309"/>
                    <a:pt x="18309" y="0"/>
                    <a:pt x="40895" y="0"/>
                  </a:cubicBezTo>
                  <a:close/>
                </a:path>
              </a:pathLst>
            </a:custGeom>
            <a:solidFill>
              <a:srgbClr val="FEFEFE"/>
            </a:solidFill>
            <a:ln w="38100" cap="rnd">
              <a:solidFill>
                <a:srgbClr val="990099"/>
              </a:solidFill>
              <a:prstDash val="solid"/>
              <a:round/>
            </a:ln>
          </p:spPr>
        </p:sp>
        <p:sp>
          <p:nvSpPr>
            <p:cNvPr name="TextBox 10" id="10"/>
            <p:cNvSpPr txBox="true"/>
            <p:nvPr/>
          </p:nvSpPr>
          <p:spPr>
            <a:xfrm>
              <a:off x="0" y="-38100"/>
              <a:ext cx="1695229" cy="273310"/>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8687554" y="7120936"/>
            <a:ext cx="436932" cy="625305"/>
          </a:xfrm>
          <a:custGeom>
            <a:avLst/>
            <a:gdLst/>
            <a:ahLst/>
            <a:cxnLst/>
            <a:rect r="r" b="b" t="t" l="l"/>
            <a:pathLst>
              <a:path h="625305" w="436932">
                <a:moveTo>
                  <a:pt x="0" y="0"/>
                </a:moveTo>
                <a:lnTo>
                  <a:pt x="436931" y="0"/>
                </a:lnTo>
                <a:lnTo>
                  <a:pt x="436931" y="625305"/>
                </a:lnTo>
                <a:lnTo>
                  <a:pt x="0" y="6253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2" id="12"/>
          <p:cNvGrpSpPr/>
          <p:nvPr/>
        </p:nvGrpSpPr>
        <p:grpSpPr>
          <a:xfrm rot="0">
            <a:off x="8282385" y="4458049"/>
            <a:ext cx="6436573" cy="893063"/>
            <a:chOff x="0" y="0"/>
            <a:chExt cx="1695229" cy="235210"/>
          </a:xfrm>
        </p:grpSpPr>
        <p:sp>
          <p:nvSpPr>
            <p:cNvPr name="Freeform 13" id="13"/>
            <p:cNvSpPr/>
            <p:nvPr/>
          </p:nvSpPr>
          <p:spPr>
            <a:xfrm flipH="false" flipV="false" rot="0">
              <a:off x="0" y="0"/>
              <a:ext cx="1695229" cy="235210"/>
            </a:xfrm>
            <a:custGeom>
              <a:avLst/>
              <a:gdLst/>
              <a:ahLst/>
              <a:cxnLst/>
              <a:rect r="r" b="b" t="t" l="l"/>
              <a:pathLst>
                <a:path h="235210" w="1695229">
                  <a:moveTo>
                    <a:pt x="45706" y="0"/>
                  </a:moveTo>
                  <a:lnTo>
                    <a:pt x="1649523" y="0"/>
                  </a:lnTo>
                  <a:cubicBezTo>
                    <a:pt x="1674766" y="0"/>
                    <a:pt x="1695229" y="20463"/>
                    <a:pt x="1695229" y="45706"/>
                  </a:cubicBezTo>
                  <a:lnTo>
                    <a:pt x="1695229" y="189504"/>
                  </a:lnTo>
                  <a:cubicBezTo>
                    <a:pt x="1695229" y="201626"/>
                    <a:pt x="1690414" y="213251"/>
                    <a:pt x="1681842" y="221823"/>
                  </a:cubicBezTo>
                  <a:cubicBezTo>
                    <a:pt x="1673270" y="230395"/>
                    <a:pt x="1661645" y="235210"/>
                    <a:pt x="1649523" y="235210"/>
                  </a:cubicBezTo>
                  <a:lnTo>
                    <a:pt x="45706" y="235210"/>
                  </a:lnTo>
                  <a:cubicBezTo>
                    <a:pt x="20463" y="235210"/>
                    <a:pt x="0" y="214747"/>
                    <a:pt x="0" y="189504"/>
                  </a:cubicBezTo>
                  <a:lnTo>
                    <a:pt x="0" y="45706"/>
                  </a:lnTo>
                  <a:cubicBezTo>
                    <a:pt x="0" y="20463"/>
                    <a:pt x="20463" y="0"/>
                    <a:pt x="45706" y="0"/>
                  </a:cubicBezTo>
                  <a:close/>
                </a:path>
              </a:pathLst>
            </a:custGeom>
            <a:solidFill>
              <a:srgbClr val="FEFEFE"/>
            </a:solidFill>
            <a:ln w="38100" cap="rnd">
              <a:solidFill>
                <a:srgbClr val="990099"/>
              </a:solidFill>
              <a:prstDash val="solid"/>
              <a:round/>
            </a:ln>
          </p:spPr>
        </p:sp>
        <p:sp>
          <p:nvSpPr>
            <p:cNvPr name="TextBox 14" id="14"/>
            <p:cNvSpPr txBox="true"/>
            <p:nvPr/>
          </p:nvSpPr>
          <p:spPr>
            <a:xfrm>
              <a:off x="0" y="-38100"/>
              <a:ext cx="1695229" cy="273310"/>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8606217" y="4592980"/>
            <a:ext cx="572966" cy="623201"/>
          </a:xfrm>
          <a:custGeom>
            <a:avLst/>
            <a:gdLst/>
            <a:ahLst/>
            <a:cxnLst/>
            <a:rect r="r" b="b" t="t" l="l"/>
            <a:pathLst>
              <a:path h="623201" w="572966">
                <a:moveTo>
                  <a:pt x="0" y="0"/>
                </a:moveTo>
                <a:lnTo>
                  <a:pt x="572967" y="0"/>
                </a:lnTo>
                <a:lnTo>
                  <a:pt x="572967" y="623201"/>
                </a:lnTo>
                <a:lnTo>
                  <a:pt x="0" y="62320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6" id="16"/>
          <p:cNvGrpSpPr/>
          <p:nvPr/>
        </p:nvGrpSpPr>
        <p:grpSpPr>
          <a:xfrm rot="0">
            <a:off x="1177020" y="3016390"/>
            <a:ext cx="3794594" cy="620250"/>
            <a:chOff x="0" y="0"/>
            <a:chExt cx="999399" cy="163358"/>
          </a:xfrm>
        </p:grpSpPr>
        <p:sp>
          <p:nvSpPr>
            <p:cNvPr name="Freeform 17" id="17"/>
            <p:cNvSpPr/>
            <p:nvPr/>
          </p:nvSpPr>
          <p:spPr>
            <a:xfrm flipH="false" flipV="false" rot="0">
              <a:off x="0" y="0"/>
              <a:ext cx="999399" cy="163358"/>
            </a:xfrm>
            <a:custGeom>
              <a:avLst/>
              <a:gdLst/>
              <a:ahLst/>
              <a:cxnLst/>
              <a:rect r="r" b="b" t="t" l="l"/>
              <a:pathLst>
                <a:path h="163358" w="999399">
                  <a:moveTo>
                    <a:pt x="77530" y="0"/>
                  </a:moveTo>
                  <a:lnTo>
                    <a:pt x="921870" y="0"/>
                  </a:lnTo>
                  <a:cubicBezTo>
                    <a:pt x="942432" y="0"/>
                    <a:pt x="962152" y="8168"/>
                    <a:pt x="976691" y="22708"/>
                  </a:cubicBezTo>
                  <a:cubicBezTo>
                    <a:pt x="991231" y="37247"/>
                    <a:pt x="999399" y="56967"/>
                    <a:pt x="999399" y="77530"/>
                  </a:cubicBezTo>
                  <a:lnTo>
                    <a:pt x="999399" y="85829"/>
                  </a:lnTo>
                  <a:cubicBezTo>
                    <a:pt x="999399" y="106391"/>
                    <a:pt x="991231" y="126111"/>
                    <a:pt x="976691" y="140650"/>
                  </a:cubicBezTo>
                  <a:cubicBezTo>
                    <a:pt x="962152" y="155190"/>
                    <a:pt x="942432" y="163358"/>
                    <a:pt x="921870" y="163358"/>
                  </a:cubicBezTo>
                  <a:lnTo>
                    <a:pt x="77530" y="163358"/>
                  </a:lnTo>
                  <a:cubicBezTo>
                    <a:pt x="56967" y="163358"/>
                    <a:pt x="37247" y="155190"/>
                    <a:pt x="22708" y="140650"/>
                  </a:cubicBezTo>
                  <a:cubicBezTo>
                    <a:pt x="8168" y="126111"/>
                    <a:pt x="0" y="106391"/>
                    <a:pt x="0" y="85829"/>
                  </a:cubicBezTo>
                  <a:lnTo>
                    <a:pt x="0" y="77530"/>
                  </a:lnTo>
                  <a:cubicBezTo>
                    <a:pt x="0" y="56967"/>
                    <a:pt x="8168" y="37247"/>
                    <a:pt x="22708" y="22708"/>
                  </a:cubicBezTo>
                  <a:cubicBezTo>
                    <a:pt x="37247" y="8168"/>
                    <a:pt x="56967" y="0"/>
                    <a:pt x="77530" y="0"/>
                  </a:cubicBezTo>
                  <a:close/>
                </a:path>
              </a:pathLst>
            </a:custGeom>
            <a:solidFill>
              <a:srgbClr val="FED8FF"/>
            </a:solidFill>
            <a:ln w="38100" cap="rnd">
              <a:solidFill>
                <a:srgbClr val="990099"/>
              </a:solidFill>
              <a:prstDash val="solid"/>
              <a:round/>
            </a:ln>
          </p:spPr>
        </p:sp>
        <p:sp>
          <p:nvSpPr>
            <p:cNvPr name="TextBox 18" id="18"/>
            <p:cNvSpPr txBox="true"/>
            <p:nvPr/>
          </p:nvSpPr>
          <p:spPr>
            <a:xfrm>
              <a:off x="0" y="-38100"/>
              <a:ext cx="999399" cy="201458"/>
            </a:xfrm>
            <a:prstGeom prst="rect">
              <a:avLst/>
            </a:prstGeom>
          </p:spPr>
          <p:txBody>
            <a:bodyPr anchor="ctr" rtlCol="false" tIns="50800" lIns="50800" bIns="50800" rIns="50800"/>
            <a:lstStyle/>
            <a:p>
              <a:pPr algn="ctr">
                <a:lnSpc>
                  <a:spcPts val="2659"/>
                </a:lnSpc>
              </a:pPr>
            </a:p>
          </p:txBody>
        </p:sp>
      </p:grpSp>
      <p:sp>
        <p:nvSpPr>
          <p:cNvPr name="Freeform 19" id="19"/>
          <p:cNvSpPr/>
          <p:nvPr/>
        </p:nvSpPr>
        <p:spPr>
          <a:xfrm flipH="false" flipV="false" rot="0">
            <a:off x="4206568" y="3154664"/>
            <a:ext cx="363226" cy="343703"/>
          </a:xfrm>
          <a:custGeom>
            <a:avLst/>
            <a:gdLst/>
            <a:ahLst/>
            <a:cxnLst/>
            <a:rect r="r" b="b" t="t" l="l"/>
            <a:pathLst>
              <a:path h="343703" w="363226">
                <a:moveTo>
                  <a:pt x="0" y="0"/>
                </a:moveTo>
                <a:lnTo>
                  <a:pt x="363226" y="0"/>
                </a:lnTo>
                <a:lnTo>
                  <a:pt x="363226" y="343703"/>
                </a:lnTo>
                <a:lnTo>
                  <a:pt x="0" y="34370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0" id="20"/>
          <p:cNvSpPr txBox="true"/>
          <p:nvPr/>
        </p:nvSpPr>
        <p:spPr>
          <a:xfrm rot="0">
            <a:off x="976107" y="109647"/>
            <a:ext cx="6824148" cy="793783"/>
          </a:xfrm>
          <a:prstGeom prst="rect">
            <a:avLst/>
          </a:prstGeom>
        </p:spPr>
        <p:txBody>
          <a:bodyPr anchor="t" rtlCol="false" tIns="0" lIns="0" bIns="0" rIns="0">
            <a:spAutoFit/>
          </a:bodyPr>
          <a:lstStyle/>
          <a:p>
            <a:pPr algn="l" marL="0" indent="0" lvl="0">
              <a:lnSpc>
                <a:spcPts val="5900"/>
              </a:lnSpc>
              <a:spcBef>
                <a:spcPct val="0"/>
              </a:spcBef>
            </a:pPr>
            <a:r>
              <a:rPr lang="en-US" b="true" sz="5000" spc="20">
                <a:solidFill>
                  <a:srgbClr val="000000"/>
                </a:solidFill>
                <a:latin typeface="Poppins Bold"/>
                <a:ea typeface="Poppins Bold"/>
                <a:cs typeface="Poppins Bold"/>
                <a:sym typeface="Poppins Bold"/>
              </a:rPr>
              <a:t>Perfil do usuário</a:t>
            </a:r>
          </a:p>
        </p:txBody>
      </p:sp>
      <p:sp>
        <p:nvSpPr>
          <p:cNvPr name="TextBox 21" id="21"/>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35</a:t>
            </a:r>
          </a:p>
        </p:txBody>
      </p:sp>
      <p:sp>
        <p:nvSpPr>
          <p:cNvPr name="TextBox 22" id="22"/>
          <p:cNvSpPr txBox="true"/>
          <p:nvPr/>
        </p:nvSpPr>
        <p:spPr>
          <a:xfrm rot="0">
            <a:off x="9349607" y="5826186"/>
            <a:ext cx="3365617" cy="571566"/>
          </a:xfrm>
          <a:prstGeom prst="rect">
            <a:avLst/>
          </a:prstGeom>
        </p:spPr>
        <p:txBody>
          <a:bodyPr anchor="t" rtlCol="false" tIns="0" lIns="0" bIns="0" rIns="0">
            <a:spAutoFit/>
          </a:bodyPr>
          <a:lstStyle/>
          <a:p>
            <a:pPr algn="ctr">
              <a:lnSpc>
                <a:spcPts val="4200"/>
              </a:lnSpc>
            </a:pPr>
            <a:r>
              <a:rPr lang="en-US" sz="3000">
                <a:solidFill>
                  <a:srgbClr val="990099"/>
                </a:solidFill>
                <a:latin typeface="Codec Pro"/>
                <a:ea typeface="Codec Pro"/>
                <a:cs typeface="Codec Pro"/>
                <a:sym typeface="Codec Pro"/>
              </a:rPr>
              <a:t>diogo@gmail.com</a:t>
            </a:r>
          </a:p>
        </p:txBody>
      </p:sp>
      <p:sp>
        <p:nvSpPr>
          <p:cNvPr name="TextBox 23" id="23"/>
          <p:cNvSpPr txBox="true"/>
          <p:nvPr/>
        </p:nvSpPr>
        <p:spPr>
          <a:xfrm rot="0">
            <a:off x="9349607" y="7174675"/>
            <a:ext cx="1727490" cy="571566"/>
          </a:xfrm>
          <a:prstGeom prst="rect">
            <a:avLst/>
          </a:prstGeom>
        </p:spPr>
        <p:txBody>
          <a:bodyPr anchor="t" rtlCol="false" tIns="0" lIns="0" bIns="0" rIns="0">
            <a:spAutoFit/>
          </a:bodyPr>
          <a:lstStyle/>
          <a:p>
            <a:pPr algn="ctr">
              <a:lnSpc>
                <a:spcPts val="4200"/>
              </a:lnSpc>
            </a:pPr>
            <a:r>
              <a:rPr lang="en-US" sz="3000">
                <a:solidFill>
                  <a:srgbClr val="990099"/>
                </a:solidFill>
                <a:latin typeface="Codec Pro"/>
                <a:ea typeface="Codec Pro"/>
                <a:cs typeface="Codec Pro"/>
                <a:sym typeface="Codec Pro"/>
              </a:rPr>
              <a:t>***********</a:t>
            </a:r>
          </a:p>
        </p:txBody>
      </p:sp>
      <p:sp>
        <p:nvSpPr>
          <p:cNvPr name="TextBox 24" id="24"/>
          <p:cNvSpPr txBox="true"/>
          <p:nvPr/>
        </p:nvSpPr>
        <p:spPr>
          <a:xfrm rot="0">
            <a:off x="9349607" y="4589046"/>
            <a:ext cx="2961433" cy="571566"/>
          </a:xfrm>
          <a:prstGeom prst="rect">
            <a:avLst/>
          </a:prstGeom>
        </p:spPr>
        <p:txBody>
          <a:bodyPr anchor="t" rtlCol="false" tIns="0" lIns="0" bIns="0" rIns="0">
            <a:spAutoFit/>
          </a:bodyPr>
          <a:lstStyle/>
          <a:p>
            <a:pPr algn="l">
              <a:lnSpc>
                <a:spcPts val="4200"/>
              </a:lnSpc>
            </a:pPr>
            <a:r>
              <a:rPr lang="en-US" sz="3000">
                <a:solidFill>
                  <a:srgbClr val="990099"/>
                </a:solidFill>
                <a:latin typeface="Codec Pro"/>
                <a:ea typeface="Codec Pro"/>
                <a:cs typeface="Codec Pro"/>
                <a:sym typeface="Codec Pro"/>
              </a:rPr>
              <a:t>Diogo Brasil</a:t>
            </a:r>
          </a:p>
        </p:txBody>
      </p:sp>
      <p:sp>
        <p:nvSpPr>
          <p:cNvPr name="TextBox 25" id="25"/>
          <p:cNvSpPr txBox="true"/>
          <p:nvPr/>
        </p:nvSpPr>
        <p:spPr>
          <a:xfrm rot="0">
            <a:off x="1426748" y="3145524"/>
            <a:ext cx="1647569" cy="295308"/>
          </a:xfrm>
          <a:prstGeom prst="rect">
            <a:avLst/>
          </a:prstGeom>
        </p:spPr>
        <p:txBody>
          <a:bodyPr anchor="t" rtlCol="false" tIns="0" lIns="0" bIns="0" rIns="0">
            <a:spAutoFit/>
          </a:bodyPr>
          <a:lstStyle/>
          <a:p>
            <a:pPr algn="l">
              <a:lnSpc>
                <a:spcPts val="2100"/>
              </a:lnSpc>
            </a:pPr>
            <a:r>
              <a:rPr lang="en-US" sz="1500">
                <a:solidFill>
                  <a:srgbClr val="990099"/>
                </a:solidFill>
                <a:latin typeface="Codec Pro"/>
                <a:ea typeface="Codec Pro"/>
                <a:cs typeface="Codec Pro"/>
                <a:sym typeface="Codec Pro"/>
              </a:rPr>
              <a:t>Página inicial</a:t>
            </a:r>
          </a:p>
        </p:txBody>
      </p:sp>
      <p:grpSp>
        <p:nvGrpSpPr>
          <p:cNvPr name="Group 26" id="26"/>
          <p:cNvGrpSpPr/>
          <p:nvPr/>
        </p:nvGrpSpPr>
        <p:grpSpPr>
          <a:xfrm rot="0">
            <a:off x="1028700" y="1028700"/>
            <a:ext cx="16230600" cy="8229600"/>
            <a:chOff x="0" y="0"/>
            <a:chExt cx="4274726" cy="2167467"/>
          </a:xfrm>
        </p:grpSpPr>
        <p:sp>
          <p:nvSpPr>
            <p:cNvPr name="Freeform 27" id="27"/>
            <p:cNvSpPr/>
            <p:nvPr/>
          </p:nvSpPr>
          <p:spPr>
            <a:xfrm flipH="false" flipV="false" rot="0">
              <a:off x="0" y="0"/>
              <a:ext cx="4274726" cy="2167467"/>
            </a:xfrm>
            <a:custGeom>
              <a:avLst/>
              <a:gdLst/>
              <a:ahLst/>
              <a:cxnLst/>
              <a:rect r="r" b="b" t="t" l="l"/>
              <a:pathLst>
                <a:path h="2167467" w="4274726">
                  <a:moveTo>
                    <a:pt x="0" y="0"/>
                  </a:moveTo>
                  <a:lnTo>
                    <a:pt x="4274726" y="0"/>
                  </a:lnTo>
                  <a:lnTo>
                    <a:pt x="4274726" y="2167467"/>
                  </a:lnTo>
                  <a:lnTo>
                    <a:pt x="0" y="2167467"/>
                  </a:lnTo>
                  <a:close/>
                </a:path>
              </a:pathLst>
            </a:custGeom>
            <a:solidFill>
              <a:srgbClr val="000000">
                <a:alpha val="0"/>
              </a:srgbClr>
            </a:solidFill>
            <a:ln w="38100" cap="sq">
              <a:solidFill>
                <a:srgbClr val="990099"/>
              </a:solidFill>
              <a:prstDash val="solid"/>
              <a:miter/>
            </a:ln>
          </p:spPr>
        </p:sp>
        <p:sp>
          <p:nvSpPr>
            <p:cNvPr name="TextBox 28" id="28"/>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transition spd="slow">
    <p:cover dir="l"/>
  </p:transition>
</p:sld>
</file>

<file path=ppt/slides/slide3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36</a:t>
            </a:r>
          </a:p>
        </p:txBody>
      </p:sp>
      <p:sp>
        <p:nvSpPr>
          <p:cNvPr name="TextBox 3" id="3"/>
          <p:cNvSpPr txBox="true"/>
          <p:nvPr/>
        </p:nvSpPr>
        <p:spPr>
          <a:xfrm rot="0">
            <a:off x="1027774" y="-42497"/>
            <a:ext cx="5777296" cy="958149"/>
          </a:xfrm>
          <a:prstGeom prst="rect">
            <a:avLst/>
          </a:prstGeom>
        </p:spPr>
        <p:txBody>
          <a:bodyPr anchor="t" rtlCol="false" tIns="0" lIns="0" bIns="0" rIns="0">
            <a:spAutoFit/>
          </a:bodyPr>
          <a:lstStyle/>
          <a:p>
            <a:pPr algn="ctr" marL="0" indent="0" lvl="0">
              <a:lnSpc>
                <a:spcPts val="7080"/>
              </a:lnSpc>
              <a:spcBef>
                <a:spcPct val="0"/>
              </a:spcBef>
            </a:pPr>
            <a:r>
              <a:rPr lang="en-US" b="true" sz="6000" spc="24">
                <a:solidFill>
                  <a:srgbClr val="000000"/>
                </a:solidFill>
                <a:latin typeface="Poppins Heavy"/>
                <a:ea typeface="Poppins Heavy"/>
                <a:cs typeface="Poppins Heavy"/>
                <a:sym typeface="Poppins Heavy"/>
              </a:rPr>
              <a:t>Fluxo de rotas</a:t>
            </a:r>
          </a:p>
        </p:txBody>
      </p:sp>
      <p:grpSp>
        <p:nvGrpSpPr>
          <p:cNvPr name="Group 4" id="4"/>
          <p:cNvGrpSpPr/>
          <p:nvPr/>
        </p:nvGrpSpPr>
        <p:grpSpPr>
          <a:xfrm rot="0">
            <a:off x="425224" y="4630422"/>
            <a:ext cx="2451827" cy="788604"/>
            <a:chOff x="0" y="0"/>
            <a:chExt cx="867870" cy="279141"/>
          </a:xfrm>
        </p:grpSpPr>
        <p:sp>
          <p:nvSpPr>
            <p:cNvPr name="Freeform 5" id="5"/>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6" id="6"/>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Login</a:t>
              </a:r>
            </a:p>
          </p:txBody>
        </p:sp>
      </p:grpSp>
      <p:sp>
        <p:nvSpPr>
          <p:cNvPr name="AutoShape 7" id="7"/>
          <p:cNvSpPr/>
          <p:nvPr/>
        </p:nvSpPr>
        <p:spPr>
          <a:xfrm>
            <a:off x="1651138" y="5419026"/>
            <a:ext cx="0" cy="1571935"/>
          </a:xfrm>
          <a:prstGeom prst="line">
            <a:avLst/>
          </a:prstGeom>
          <a:ln cap="flat" w="95250">
            <a:solidFill>
              <a:srgbClr val="990099"/>
            </a:solidFill>
            <a:prstDash val="solid"/>
            <a:headEnd type="none" len="sm" w="sm"/>
            <a:tailEnd type="arrow" len="sm" w="med"/>
          </a:ln>
        </p:spPr>
      </p:sp>
      <p:grpSp>
        <p:nvGrpSpPr>
          <p:cNvPr name="Group 8" id="8"/>
          <p:cNvGrpSpPr/>
          <p:nvPr/>
        </p:nvGrpSpPr>
        <p:grpSpPr>
          <a:xfrm rot="0">
            <a:off x="425224" y="6990961"/>
            <a:ext cx="2451827" cy="788604"/>
            <a:chOff x="0" y="0"/>
            <a:chExt cx="867870" cy="279141"/>
          </a:xfrm>
        </p:grpSpPr>
        <p:sp>
          <p:nvSpPr>
            <p:cNvPr name="Freeform 9" id="9"/>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10" id="10"/>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Cadastro</a:t>
              </a:r>
            </a:p>
          </p:txBody>
        </p:sp>
      </p:grpSp>
      <p:grpSp>
        <p:nvGrpSpPr>
          <p:cNvPr name="Group 11" id="11"/>
          <p:cNvGrpSpPr/>
          <p:nvPr/>
        </p:nvGrpSpPr>
        <p:grpSpPr>
          <a:xfrm rot="0">
            <a:off x="3553947" y="4630422"/>
            <a:ext cx="3406204" cy="788604"/>
            <a:chOff x="0" y="0"/>
            <a:chExt cx="1205690" cy="279141"/>
          </a:xfrm>
        </p:grpSpPr>
        <p:sp>
          <p:nvSpPr>
            <p:cNvPr name="Freeform 12" id="12"/>
            <p:cNvSpPr/>
            <p:nvPr/>
          </p:nvSpPr>
          <p:spPr>
            <a:xfrm flipH="false" flipV="false" rot="0">
              <a:off x="0" y="0"/>
              <a:ext cx="1205690" cy="279141"/>
            </a:xfrm>
            <a:custGeom>
              <a:avLst/>
              <a:gdLst/>
              <a:ahLst/>
              <a:cxnLst/>
              <a:rect r="r" b="b" t="t" l="l"/>
              <a:pathLst>
                <a:path h="279141" w="1205690">
                  <a:moveTo>
                    <a:pt x="118190" y="0"/>
                  </a:moveTo>
                  <a:lnTo>
                    <a:pt x="1087499" y="0"/>
                  </a:lnTo>
                  <a:cubicBezTo>
                    <a:pt x="1152774" y="0"/>
                    <a:pt x="1205690" y="52916"/>
                    <a:pt x="1205690" y="118190"/>
                  </a:cubicBezTo>
                  <a:lnTo>
                    <a:pt x="1205690" y="160951"/>
                  </a:lnTo>
                  <a:cubicBezTo>
                    <a:pt x="1205690" y="192297"/>
                    <a:pt x="1193237" y="222359"/>
                    <a:pt x="1171073" y="244524"/>
                  </a:cubicBezTo>
                  <a:cubicBezTo>
                    <a:pt x="1148907" y="266689"/>
                    <a:pt x="1118845" y="279141"/>
                    <a:pt x="1087499" y="279141"/>
                  </a:cubicBezTo>
                  <a:lnTo>
                    <a:pt x="118190" y="279141"/>
                  </a:lnTo>
                  <a:cubicBezTo>
                    <a:pt x="86844" y="279141"/>
                    <a:pt x="56782" y="266689"/>
                    <a:pt x="34617" y="244524"/>
                  </a:cubicBezTo>
                  <a:cubicBezTo>
                    <a:pt x="12452" y="222359"/>
                    <a:pt x="0" y="192297"/>
                    <a:pt x="0" y="160951"/>
                  </a:cubicBezTo>
                  <a:lnTo>
                    <a:pt x="0" y="118190"/>
                  </a:lnTo>
                  <a:cubicBezTo>
                    <a:pt x="0" y="86844"/>
                    <a:pt x="12452" y="56782"/>
                    <a:pt x="34617" y="34617"/>
                  </a:cubicBezTo>
                  <a:cubicBezTo>
                    <a:pt x="56782" y="12452"/>
                    <a:pt x="86844" y="0"/>
                    <a:pt x="118190" y="0"/>
                  </a:cubicBezTo>
                  <a:close/>
                </a:path>
              </a:pathLst>
            </a:custGeom>
            <a:solidFill>
              <a:srgbClr val="FFFFFF"/>
            </a:solidFill>
            <a:ln w="76200" cap="rnd">
              <a:solidFill>
                <a:srgbClr val="990099"/>
              </a:solidFill>
              <a:prstDash val="solid"/>
              <a:round/>
            </a:ln>
          </p:spPr>
        </p:sp>
        <p:sp>
          <p:nvSpPr>
            <p:cNvPr name="TextBox 13" id="13"/>
            <p:cNvSpPr txBox="true"/>
            <p:nvPr/>
          </p:nvSpPr>
          <p:spPr>
            <a:xfrm>
              <a:off x="0" y="-142875"/>
              <a:ext cx="120569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Página principal</a:t>
              </a:r>
            </a:p>
          </p:txBody>
        </p:sp>
      </p:grpSp>
      <p:sp>
        <p:nvSpPr>
          <p:cNvPr name="AutoShape 14" id="14"/>
          <p:cNvSpPr/>
          <p:nvPr/>
        </p:nvSpPr>
        <p:spPr>
          <a:xfrm>
            <a:off x="2877051" y="5024724"/>
            <a:ext cx="676896" cy="0"/>
          </a:xfrm>
          <a:prstGeom prst="line">
            <a:avLst/>
          </a:prstGeom>
          <a:ln cap="flat" w="95250">
            <a:solidFill>
              <a:srgbClr val="990099"/>
            </a:solidFill>
            <a:prstDash val="solid"/>
            <a:headEnd type="none" len="sm" w="sm"/>
            <a:tailEnd type="arrow" len="sm" w="med"/>
          </a:ln>
        </p:spPr>
      </p:sp>
      <p:grpSp>
        <p:nvGrpSpPr>
          <p:cNvPr name="Group 15" id="15"/>
          <p:cNvGrpSpPr/>
          <p:nvPr/>
        </p:nvGrpSpPr>
        <p:grpSpPr>
          <a:xfrm rot="0">
            <a:off x="8186971" y="1718831"/>
            <a:ext cx="3846107" cy="788604"/>
            <a:chOff x="0" y="0"/>
            <a:chExt cx="1361401" cy="279141"/>
          </a:xfrm>
        </p:grpSpPr>
        <p:sp>
          <p:nvSpPr>
            <p:cNvPr name="Freeform 16" id="16"/>
            <p:cNvSpPr/>
            <p:nvPr/>
          </p:nvSpPr>
          <p:spPr>
            <a:xfrm flipH="false" flipV="false" rot="0">
              <a:off x="0" y="0"/>
              <a:ext cx="1361401" cy="279141"/>
            </a:xfrm>
            <a:custGeom>
              <a:avLst/>
              <a:gdLst/>
              <a:ahLst/>
              <a:cxnLst/>
              <a:rect r="r" b="b" t="t" l="l"/>
              <a:pathLst>
                <a:path h="279141" w="1361401">
                  <a:moveTo>
                    <a:pt x="104672" y="0"/>
                  </a:moveTo>
                  <a:lnTo>
                    <a:pt x="1256729" y="0"/>
                  </a:lnTo>
                  <a:cubicBezTo>
                    <a:pt x="1284490" y="0"/>
                    <a:pt x="1311114" y="11028"/>
                    <a:pt x="1330744" y="30658"/>
                  </a:cubicBezTo>
                  <a:cubicBezTo>
                    <a:pt x="1350373" y="50288"/>
                    <a:pt x="1361401" y="76911"/>
                    <a:pt x="1361401" y="104672"/>
                  </a:cubicBezTo>
                  <a:lnTo>
                    <a:pt x="1361401" y="174469"/>
                  </a:lnTo>
                  <a:cubicBezTo>
                    <a:pt x="1361401" y="202230"/>
                    <a:pt x="1350373" y="228854"/>
                    <a:pt x="1330744" y="248483"/>
                  </a:cubicBezTo>
                  <a:cubicBezTo>
                    <a:pt x="1311114" y="268113"/>
                    <a:pt x="1284490" y="279141"/>
                    <a:pt x="1256729" y="279141"/>
                  </a:cubicBezTo>
                  <a:lnTo>
                    <a:pt x="104672" y="279141"/>
                  </a:lnTo>
                  <a:cubicBezTo>
                    <a:pt x="76911" y="279141"/>
                    <a:pt x="50288" y="268113"/>
                    <a:pt x="30658" y="248483"/>
                  </a:cubicBezTo>
                  <a:cubicBezTo>
                    <a:pt x="11028" y="228854"/>
                    <a:pt x="0" y="202230"/>
                    <a:pt x="0" y="174469"/>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17" id="17"/>
            <p:cNvSpPr txBox="true"/>
            <p:nvPr/>
          </p:nvSpPr>
          <p:spPr>
            <a:xfrm>
              <a:off x="0" y="-142875"/>
              <a:ext cx="13614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Perfil do usuário</a:t>
              </a:r>
            </a:p>
          </p:txBody>
        </p:sp>
      </p:grpSp>
      <p:sp>
        <p:nvSpPr>
          <p:cNvPr name="AutoShape 18" id="18"/>
          <p:cNvSpPr/>
          <p:nvPr/>
        </p:nvSpPr>
        <p:spPr>
          <a:xfrm flipV="true">
            <a:off x="6442595" y="2113133"/>
            <a:ext cx="1744376" cy="2517288"/>
          </a:xfrm>
          <a:prstGeom prst="line">
            <a:avLst/>
          </a:prstGeom>
          <a:ln cap="flat" w="95250">
            <a:solidFill>
              <a:srgbClr val="990099"/>
            </a:solidFill>
            <a:prstDash val="solid"/>
            <a:headEnd type="none" len="sm" w="sm"/>
            <a:tailEnd type="arrow" len="sm" w="med"/>
          </a:ln>
        </p:spPr>
      </p:sp>
      <p:grpSp>
        <p:nvGrpSpPr>
          <p:cNvPr name="Group 19" id="19"/>
          <p:cNvGrpSpPr/>
          <p:nvPr/>
        </p:nvGrpSpPr>
        <p:grpSpPr>
          <a:xfrm rot="0">
            <a:off x="8141251" y="3455091"/>
            <a:ext cx="3891827" cy="1350513"/>
            <a:chOff x="0" y="0"/>
            <a:chExt cx="1377585" cy="478039"/>
          </a:xfrm>
        </p:grpSpPr>
        <p:sp>
          <p:nvSpPr>
            <p:cNvPr name="Freeform 20" id="20"/>
            <p:cNvSpPr/>
            <p:nvPr/>
          </p:nvSpPr>
          <p:spPr>
            <a:xfrm flipH="false" flipV="false" rot="0">
              <a:off x="0" y="0"/>
              <a:ext cx="1377585" cy="478039"/>
            </a:xfrm>
            <a:custGeom>
              <a:avLst/>
              <a:gdLst/>
              <a:ahLst/>
              <a:cxnLst/>
              <a:rect r="r" b="b" t="t" l="l"/>
              <a:pathLst>
                <a:path h="478039" w="1377585">
                  <a:moveTo>
                    <a:pt x="103442" y="0"/>
                  </a:moveTo>
                  <a:lnTo>
                    <a:pt x="1274143" y="0"/>
                  </a:lnTo>
                  <a:cubicBezTo>
                    <a:pt x="1331272" y="0"/>
                    <a:pt x="1377585" y="46313"/>
                    <a:pt x="1377585" y="103442"/>
                  </a:cubicBezTo>
                  <a:lnTo>
                    <a:pt x="1377585" y="374597"/>
                  </a:lnTo>
                  <a:cubicBezTo>
                    <a:pt x="1377585" y="402031"/>
                    <a:pt x="1366687" y="428342"/>
                    <a:pt x="1347287" y="447742"/>
                  </a:cubicBezTo>
                  <a:cubicBezTo>
                    <a:pt x="1327888" y="467141"/>
                    <a:pt x="1301577" y="478039"/>
                    <a:pt x="1274143" y="478039"/>
                  </a:cubicBezTo>
                  <a:lnTo>
                    <a:pt x="103442" y="478039"/>
                  </a:lnTo>
                  <a:cubicBezTo>
                    <a:pt x="46313" y="478039"/>
                    <a:pt x="0" y="431727"/>
                    <a:pt x="0" y="374597"/>
                  </a:cubicBezTo>
                  <a:lnTo>
                    <a:pt x="0" y="103442"/>
                  </a:lnTo>
                  <a:cubicBezTo>
                    <a:pt x="0" y="76008"/>
                    <a:pt x="10898" y="49697"/>
                    <a:pt x="30298" y="30298"/>
                  </a:cubicBezTo>
                  <a:cubicBezTo>
                    <a:pt x="49697" y="10898"/>
                    <a:pt x="76008" y="0"/>
                    <a:pt x="103442" y="0"/>
                  </a:cubicBezTo>
                  <a:close/>
                </a:path>
              </a:pathLst>
            </a:custGeom>
            <a:solidFill>
              <a:srgbClr val="990099"/>
            </a:solidFill>
            <a:ln w="76200" cap="rnd">
              <a:solidFill>
                <a:srgbClr val="990099"/>
              </a:solidFill>
              <a:prstDash val="solid"/>
              <a:round/>
            </a:ln>
          </p:spPr>
        </p:sp>
        <p:sp>
          <p:nvSpPr>
            <p:cNvPr name="TextBox 21" id="21"/>
            <p:cNvSpPr txBox="true"/>
            <p:nvPr/>
          </p:nvSpPr>
          <p:spPr>
            <a:xfrm>
              <a:off x="0" y="-142875"/>
              <a:ext cx="1377585"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Refinamento de requisitos</a:t>
              </a:r>
            </a:p>
          </p:txBody>
        </p:sp>
      </p:grpSp>
      <p:sp>
        <p:nvSpPr>
          <p:cNvPr name="AutoShape 22" id="22"/>
          <p:cNvSpPr/>
          <p:nvPr/>
        </p:nvSpPr>
        <p:spPr>
          <a:xfrm flipV="true">
            <a:off x="6960151" y="4130348"/>
            <a:ext cx="1181100" cy="894376"/>
          </a:xfrm>
          <a:prstGeom prst="line">
            <a:avLst/>
          </a:prstGeom>
          <a:ln cap="flat" w="95250">
            <a:solidFill>
              <a:srgbClr val="990099"/>
            </a:solidFill>
            <a:prstDash val="solid"/>
            <a:headEnd type="none" len="sm" w="sm"/>
            <a:tailEnd type="arrow" len="sm" w="med"/>
          </a:ln>
        </p:spPr>
      </p:sp>
      <p:sp>
        <p:nvSpPr>
          <p:cNvPr name="AutoShape 23" id="23"/>
          <p:cNvSpPr/>
          <p:nvPr/>
        </p:nvSpPr>
        <p:spPr>
          <a:xfrm>
            <a:off x="6960151" y="5024724"/>
            <a:ext cx="1226820" cy="1127383"/>
          </a:xfrm>
          <a:prstGeom prst="line">
            <a:avLst/>
          </a:prstGeom>
          <a:ln cap="flat" w="95250">
            <a:solidFill>
              <a:srgbClr val="990099"/>
            </a:solidFill>
            <a:prstDash val="solid"/>
            <a:headEnd type="none" len="sm" w="sm"/>
            <a:tailEnd type="arrow" len="sm" w="med"/>
          </a:ln>
        </p:spPr>
      </p:sp>
      <p:grpSp>
        <p:nvGrpSpPr>
          <p:cNvPr name="Group 24" id="24"/>
          <p:cNvGrpSpPr/>
          <p:nvPr/>
        </p:nvGrpSpPr>
        <p:grpSpPr>
          <a:xfrm rot="0">
            <a:off x="8186971" y="5476851"/>
            <a:ext cx="3846107" cy="1350513"/>
            <a:chOff x="0" y="0"/>
            <a:chExt cx="1361401" cy="478039"/>
          </a:xfrm>
        </p:grpSpPr>
        <p:sp>
          <p:nvSpPr>
            <p:cNvPr name="Freeform 25" id="25"/>
            <p:cNvSpPr/>
            <p:nvPr/>
          </p:nvSpPr>
          <p:spPr>
            <a:xfrm flipH="false" flipV="false" rot="0">
              <a:off x="0" y="0"/>
              <a:ext cx="1361401" cy="478039"/>
            </a:xfrm>
            <a:custGeom>
              <a:avLst/>
              <a:gdLst/>
              <a:ahLst/>
              <a:cxnLst/>
              <a:rect r="r" b="b" t="t" l="l"/>
              <a:pathLst>
                <a:path h="478039" w="1361401">
                  <a:moveTo>
                    <a:pt x="104672" y="0"/>
                  </a:moveTo>
                  <a:lnTo>
                    <a:pt x="1256729" y="0"/>
                  </a:lnTo>
                  <a:cubicBezTo>
                    <a:pt x="1284490" y="0"/>
                    <a:pt x="1311114" y="11028"/>
                    <a:pt x="1330744" y="30658"/>
                  </a:cubicBezTo>
                  <a:cubicBezTo>
                    <a:pt x="1350373" y="50288"/>
                    <a:pt x="1361401" y="76911"/>
                    <a:pt x="1361401" y="104672"/>
                  </a:cubicBezTo>
                  <a:lnTo>
                    <a:pt x="1361401" y="373367"/>
                  </a:lnTo>
                  <a:cubicBezTo>
                    <a:pt x="1361401" y="401128"/>
                    <a:pt x="1350373" y="427752"/>
                    <a:pt x="1330744" y="447382"/>
                  </a:cubicBezTo>
                  <a:cubicBezTo>
                    <a:pt x="1311114" y="467011"/>
                    <a:pt x="1284490" y="478039"/>
                    <a:pt x="1256729" y="478039"/>
                  </a:cubicBezTo>
                  <a:lnTo>
                    <a:pt x="104672" y="478039"/>
                  </a:lnTo>
                  <a:cubicBezTo>
                    <a:pt x="76911" y="478039"/>
                    <a:pt x="50288" y="467011"/>
                    <a:pt x="30658" y="447382"/>
                  </a:cubicBezTo>
                  <a:cubicBezTo>
                    <a:pt x="11028" y="427752"/>
                    <a:pt x="0" y="401128"/>
                    <a:pt x="0" y="373367"/>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26" id="26"/>
            <p:cNvSpPr txBox="true"/>
            <p:nvPr/>
          </p:nvSpPr>
          <p:spPr>
            <a:xfrm>
              <a:off x="0" y="-142875"/>
              <a:ext cx="1361401"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Planejamento de projetos</a:t>
              </a:r>
            </a:p>
          </p:txBody>
        </p:sp>
      </p:grpSp>
      <p:sp>
        <p:nvSpPr>
          <p:cNvPr name="AutoShape 27" id="27"/>
          <p:cNvSpPr/>
          <p:nvPr/>
        </p:nvSpPr>
        <p:spPr>
          <a:xfrm>
            <a:off x="6442595" y="5419026"/>
            <a:ext cx="1790096" cy="2754841"/>
          </a:xfrm>
          <a:prstGeom prst="line">
            <a:avLst/>
          </a:prstGeom>
          <a:ln cap="flat" w="95250">
            <a:solidFill>
              <a:srgbClr val="990099"/>
            </a:solidFill>
            <a:prstDash val="solid"/>
            <a:headEnd type="none" len="sm" w="sm"/>
            <a:tailEnd type="arrow" len="sm" w="med"/>
          </a:ln>
        </p:spPr>
      </p:sp>
      <p:grpSp>
        <p:nvGrpSpPr>
          <p:cNvPr name="Group 28" id="28"/>
          <p:cNvGrpSpPr/>
          <p:nvPr/>
        </p:nvGrpSpPr>
        <p:grpSpPr>
          <a:xfrm rot="0">
            <a:off x="8232691" y="7779565"/>
            <a:ext cx="3800387" cy="788604"/>
            <a:chOff x="0" y="0"/>
            <a:chExt cx="1345218" cy="279141"/>
          </a:xfrm>
        </p:grpSpPr>
        <p:sp>
          <p:nvSpPr>
            <p:cNvPr name="Freeform 29" id="29"/>
            <p:cNvSpPr/>
            <p:nvPr/>
          </p:nvSpPr>
          <p:spPr>
            <a:xfrm flipH="false" flipV="false" rot="0">
              <a:off x="0" y="0"/>
              <a:ext cx="1345218" cy="279141"/>
            </a:xfrm>
            <a:custGeom>
              <a:avLst/>
              <a:gdLst/>
              <a:ahLst/>
              <a:cxnLst/>
              <a:rect r="r" b="b" t="t" l="l"/>
              <a:pathLst>
                <a:path h="279141" w="1345218">
                  <a:moveTo>
                    <a:pt x="105931" y="0"/>
                  </a:moveTo>
                  <a:lnTo>
                    <a:pt x="1239287" y="0"/>
                  </a:lnTo>
                  <a:cubicBezTo>
                    <a:pt x="1267381" y="0"/>
                    <a:pt x="1294325" y="11161"/>
                    <a:pt x="1314191" y="31027"/>
                  </a:cubicBezTo>
                  <a:cubicBezTo>
                    <a:pt x="1334057" y="50893"/>
                    <a:pt x="1345218" y="77837"/>
                    <a:pt x="1345218" y="105931"/>
                  </a:cubicBezTo>
                  <a:lnTo>
                    <a:pt x="1345218" y="173210"/>
                  </a:lnTo>
                  <a:cubicBezTo>
                    <a:pt x="1345218" y="231714"/>
                    <a:pt x="1297791" y="279141"/>
                    <a:pt x="1239287" y="279141"/>
                  </a:cubicBezTo>
                  <a:lnTo>
                    <a:pt x="105931" y="279141"/>
                  </a:lnTo>
                  <a:cubicBezTo>
                    <a:pt x="77837" y="279141"/>
                    <a:pt x="50893" y="267980"/>
                    <a:pt x="31027" y="248115"/>
                  </a:cubicBezTo>
                  <a:cubicBezTo>
                    <a:pt x="11161" y="228249"/>
                    <a:pt x="0" y="201305"/>
                    <a:pt x="0" y="173210"/>
                  </a:cubicBezTo>
                  <a:lnTo>
                    <a:pt x="0" y="105931"/>
                  </a:lnTo>
                  <a:cubicBezTo>
                    <a:pt x="0" y="77837"/>
                    <a:pt x="11161" y="50893"/>
                    <a:pt x="31027" y="31027"/>
                  </a:cubicBezTo>
                  <a:cubicBezTo>
                    <a:pt x="50893" y="11161"/>
                    <a:pt x="77837" y="0"/>
                    <a:pt x="105931" y="0"/>
                  </a:cubicBezTo>
                  <a:close/>
                </a:path>
              </a:pathLst>
            </a:custGeom>
            <a:solidFill>
              <a:srgbClr val="FFFFFF"/>
            </a:solidFill>
            <a:ln w="76200" cap="rnd">
              <a:solidFill>
                <a:srgbClr val="990099"/>
              </a:solidFill>
              <a:prstDash val="solid"/>
              <a:round/>
            </a:ln>
          </p:spPr>
        </p:sp>
        <p:sp>
          <p:nvSpPr>
            <p:cNvPr name="TextBox 30" id="30"/>
            <p:cNvSpPr txBox="true"/>
            <p:nvPr/>
          </p:nvSpPr>
          <p:spPr>
            <a:xfrm>
              <a:off x="0" y="-142875"/>
              <a:ext cx="1345218"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Análise de impacto</a:t>
              </a:r>
            </a:p>
          </p:txBody>
        </p:sp>
      </p:grpSp>
      <p:grpSp>
        <p:nvGrpSpPr>
          <p:cNvPr name="Group 31" id="31"/>
          <p:cNvGrpSpPr/>
          <p:nvPr/>
        </p:nvGrpSpPr>
        <p:grpSpPr>
          <a:xfrm rot="0">
            <a:off x="14084346" y="4749198"/>
            <a:ext cx="4009680" cy="788604"/>
            <a:chOff x="0" y="0"/>
            <a:chExt cx="1419301" cy="279141"/>
          </a:xfrm>
        </p:grpSpPr>
        <p:sp>
          <p:nvSpPr>
            <p:cNvPr name="Freeform 32" id="32"/>
            <p:cNvSpPr/>
            <p:nvPr/>
          </p:nvSpPr>
          <p:spPr>
            <a:xfrm flipH="false" flipV="false" rot="0">
              <a:off x="0" y="0"/>
              <a:ext cx="1419301" cy="279141"/>
            </a:xfrm>
            <a:custGeom>
              <a:avLst/>
              <a:gdLst/>
              <a:ahLst/>
              <a:cxnLst/>
              <a:rect r="r" b="b" t="t" l="l"/>
              <a:pathLst>
                <a:path h="279141" w="1419301">
                  <a:moveTo>
                    <a:pt x="100402" y="0"/>
                  </a:moveTo>
                  <a:lnTo>
                    <a:pt x="1318899" y="0"/>
                  </a:lnTo>
                  <a:cubicBezTo>
                    <a:pt x="1374350" y="0"/>
                    <a:pt x="1419301" y="44952"/>
                    <a:pt x="1419301" y="100402"/>
                  </a:cubicBezTo>
                  <a:lnTo>
                    <a:pt x="1419301" y="178739"/>
                  </a:lnTo>
                  <a:cubicBezTo>
                    <a:pt x="1419301" y="234190"/>
                    <a:pt x="1374350" y="279141"/>
                    <a:pt x="1318899" y="279141"/>
                  </a:cubicBezTo>
                  <a:lnTo>
                    <a:pt x="100402" y="279141"/>
                  </a:lnTo>
                  <a:cubicBezTo>
                    <a:pt x="44952" y="279141"/>
                    <a:pt x="0" y="234190"/>
                    <a:pt x="0" y="178739"/>
                  </a:cubicBezTo>
                  <a:lnTo>
                    <a:pt x="0" y="100402"/>
                  </a:lnTo>
                  <a:cubicBezTo>
                    <a:pt x="0" y="44952"/>
                    <a:pt x="44952" y="0"/>
                    <a:pt x="100402" y="0"/>
                  </a:cubicBezTo>
                  <a:close/>
                </a:path>
              </a:pathLst>
            </a:custGeom>
            <a:solidFill>
              <a:srgbClr val="FFFFFF"/>
            </a:solidFill>
            <a:ln w="76200" cap="rnd">
              <a:solidFill>
                <a:srgbClr val="990099"/>
              </a:solidFill>
              <a:prstDash val="solid"/>
              <a:round/>
            </a:ln>
          </p:spPr>
        </p:sp>
        <p:sp>
          <p:nvSpPr>
            <p:cNvPr name="TextBox 33" id="33"/>
            <p:cNvSpPr txBox="true"/>
            <p:nvPr/>
          </p:nvSpPr>
          <p:spPr>
            <a:xfrm>
              <a:off x="0" y="-142875"/>
              <a:ext cx="14193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Exportar documento</a:t>
              </a:r>
            </a:p>
          </p:txBody>
        </p:sp>
      </p:grpSp>
      <p:sp>
        <p:nvSpPr>
          <p:cNvPr name="AutoShape 34" id="34"/>
          <p:cNvSpPr/>
          <p:nvPr/>
        </p:nvSpPr>
        <p:spPr>
          <a:xfrm flipV="true">
            <a:off x="12033078" y="5143500"/>
            <a:ext cx="2051268" cy="3030367"/>
          </a:xfrm>
          <a:prstGeom prst="line">
            <a:avLst/>
          </a:prstGeom>
          <a:ln cap="flat" w="95250">
            <a:solidFill>
              <a:srgbClr val="990099"/>
            </a:solidFill>
            <a:prstDash val="solid"/>
            <a:headEnd type="none" len="sm" w="sm"/>
            <a:tailEnd type="arrow" len="sm" w="med"/>
          </a:ln>
        </p:spPr>
      </p:sp>
      <p:sp>
        <p:nvSpPr>
          <p:cNvPr name="AutoShape 35" id="35"/>
          <p:cNvSpPr/>
          <p:nvPr/>
        </p:nvSpPr>
        <p:spPr>
          <a:xfrm flipV="true">
            <a:off x="12033078" y="5143500"/>
            <a:ext cx="2051268" cy="1008607"/>
          </a:xfrm>
          <a:prstGeom prst="line">
            <a:avLst/>
          </a:prstGeom>
          <a:ln cap="flat" w="95250">
            <a:solidFill>
              <a:srgbClr val="990099"/>
            </a:solidFill>
            <a:prstDash val="solid"/>
            <a:headEnd type="none" len="sm" w="sm"/>
            <a:tailEnd type="arrow" len="sm" w="med"/>
          </a:ln>
        </p:spPr>
      </p:sp>
      <p:sp>
        <p:nvSpPr>
          <p:cNvPr name="AutoShape 36" id="36"/>
          <p:cNvSpPr/>
          <p:nvPr/>
        </p:nvSpPr>
        <p:spPr>
          <a:xfrm>
            <a:off x="12033078" y="4130348"/>
            <a:ext cx="2051268" cy="1013152"/>
          </a:xfrm>
          <a:prstGeom prst="line">
            <a:avLst/>
          </a:prstGeom>
          <a:ln cap="flat" w="95250">
            <a:solidFill>
              <a:srgbClr val="990099"/>
            </a:solidFill>
            <a:prstDash val="solid"/>
            <a:headEnd type="none" len="sm" w="sm"/>
            <a:tailEnd type="arrow" len="sm" w="med"/>
          </a:ln>
        </p:spPr>
      </p:sp>
      <p:sp>
        <p:nvSpPr>
          <p:cNvPr name="AutoShape 37" id="37"/>
          <p:cNvSpPr/>
          <p:nvPr/>
        </p:nvSpPr>
        <p:spPr>
          <a:xfrm>
            <a:off x="12033078" y="2113133"/>
            <a:ext cx="2051268" cy="3030367"/>
          </a:xfrm>
          <a:prstGeom prst="line">
            <a:avLst/>
          </a:prstGeom>
          <a:ln cap="flat" w="95250">
            <a:solidFill>
              <a:srgbClr val="990099"/>
            </a:solidFill>
            <a:prstDash val="solid"/>
            <a:headEnd type="none" len="sm" w="sm"/>
            <a:tailEnd type="arrow" len="sm" w="med"/>
          </a:ln>
        </p:spPr>
      </p:sp>
    </p:spTree>
  </p:cSld>
  <p:clrMapOvr>
    <a:masterClrMapping/>
  </p:clrMapOvr>
  <p:transition spd="slow">
    <p:cover dir="l"/>
  </p:transition>
</p:sld>
</file>

<file path=ppt/slides/slide3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1603022" cy="812800"/>
          </a:xfrm>
        </p:grpSpPr>
        <p:sp>
          <p:nvSpPr>
            <p:cNvPr name="Freeform 3" id="3"/>
            <p:cNvSpPr/>
            <p:nvPr/>
          </p:nvSpPr>
          <p:spPr>
            <a:xfrm flipH="false" flipV="false" rot="0">
              <a:off x="0" y="0"/>
              <a:ext cx="1603022" cy="812800"/>
            </a:xfrm>
            <a:custGeom>
              <a:avLst/>
              <a:gdLst/>
              <a:ahLst/>
              <a:cxnLst/>
              <a:rect r="r" b="b" t="t" l="l"/>
              <a:pathLst>
                <a:path h="812800" w="1603022">
                  <a:moveTo>
                    <a:pt x="0" y="0"/>
                  </a:moveTo>
                  <a:lnTo>
                    <a:pt x="1603022" y="0"/>
                  </a:lnTo>
                  <a:lnTo>
                    <a:pt x="1603022" y="812800"/>
                  </a:lnTo>
                  <a:lnTo>
                    <a:pt x="0" y="812800"/>
                  </a:lnTo>
                  <a:close/>
                </a:path>
              </a:pathLst>
            </a:custGeom>
            <a:blipFill>
              <a:blip r:embed="rId2"/>
              <a:stretch>
                <a:fillRect l="0" t="-56" r="0" b="-56"/>
              </a:stretch>
            </a:blipFill>
          </p:spPr>
        </p:sp>
      </p:grpSp>
      <p:sp>
        <p:nvSpPr>
          <p:cNvPr name="TextBox 4" id="4"/>
          <p:cNvSpPr txBox="true"/>
          <p:nvPr/>
        </p:nvSpPr>
        <p:spPr>
          <a:xfrm rot="0">
            <a:off x="976107" y="109647"/>
            <a:ext cx="8773514" cy="793783"/>
          </a:xfrm>
          <a:prstGeom prst="rect">
            <a:avLst/>
          </a:prstGeom>
        </p:spPr>
        <p:txBody>
          <a:bodyPr anchor="t" rtlCol="false" tIns="0" lIns="0" bIns="0" rIns="0">
            <a:spAutoFit/>
          </a:bodyPr>
          <a:lstStyle/>
          <a:p>
            <a:pPr algn="l" marL="0" indent="0" lvl="0">
              <a:lnSpc>
                <a:spcPts val="5900"/>
              </a:lnSpc>
              <a:spcBef>
                <a:spcPct val="0"/>
              </a:spcBef>
            </a:pPr>
            <a:r>
              <a:rPr lang="en-US" b="true" sz="5000" spc="20">
                <a:solidFill>
                  <a:srgbClr val="000000"/>
                </a:solidFill>
                <a:latin typeface="Poppins Bold"/>
                <a:ea typeface="Poppins Bold"/>
                <a:cs typeface="Poppins Bold"/>
                <a:sym typeface="Poppins Bold"/>
              </a:rPr>
              <a:t>Refinamento de requisitos</a:t>
            </a:r>
          </a:p>
        </p:txBody>
      </p:sp>
      <p:sp>
        <p:nvSpPr>
          <p:cNvPr name="TextBox 5" id="5"/>
          <p:cNvSpPr txBox="true"/>
          <p:nvPr/>
        </p:nvSpPr>
        <p:spPr>
          <a:xfrm rot="0">
            <a:off x="17255339"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37</a:t>
            </a:r>
          </a:p>
        </p:txBody>
      </p:sp>
      <p:sp>
        <p:nvSpPr>
          <p:cNvPr name="Freeform 6" id="6"/>
          <p:cNvSpPr/>
          <p:nvPr/>
        </p:nvSpPr>
        <p:spPr>
          <a:xfrm flipH="false" flipV="false" rot="0">
            <a:off x="16136187" y="1138569"/>
            <a:ext cx="416346" cy="393967"/>
          </a:xfrm>
          <a:custGeom>
            <a:avLst/>
            <a:gdLst/>
            <a:ahLst/>
            <a:cxnLst/>
            <a:rect r="r" b="b" t="t" l="l"/>
            <a:pathLst>
              <a:path h="393967" w="416346">
                <a:moveTo>
                  <a:pt x="0" y="0"/>
                </a:moveTo>
                <a:lnTo>
                  <a:pt x="416346" y="0"/>
                </a:lnTo>
                <a:lnTo>
                  <a:pt x="416346" y="393968"/>
                </a:lnTo>
                <a:lnTo>
                  <a:pt x="0" y="3939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319161" y="8276122"/>
            <a:ext cx="5195701" cy="620250"/>
            <a:chOff x="0" y="0"/>
            <a:chExt cx="1368415" cy="163358"/>
          </a:xfrm>
        </p:grpSpPr>
        <p:sp>
          <p:nvSpPr>
            <p:cNvPr name="Freeform 8" id="8"/>
            <p:cNvSpPr/>
            <p:nvPr/>
          </p:nvSpPr>
          <p:spPr>
            <a:xfrm flipH="false" flipV="false" rot="0">
              <a:off x="0" y="0"/>
              <a:ext cx="1368415" cy="163358"/>
            </a:xfrm>
            <a:custGeom>
              <a:avLst/>
              <a:gdLst/>
              <a:ahLst/>
              <a:cxnLst/>
              <a:rect r="r" b="b" t="t" l="l"/>
              <a:pathLst>
                <a:path h="163358" w="1368415">
                  <a:moveTo>
                    <a:pt x="56622" y="0"/>
                  </a:moveTo>
                  <a:lnTo>
                    <a:pt x="1311793" y="0"/>
                  </a:lnTo>
                  <a:cubicBezTo>
                    <a:pt x="1343064" y="0"/>
                    <a:pt x="1368415" y="25351"/>
                    <a:pt x="1368415" y="56622"/>
                  </a:cubicBezTo>
                  <a:lnTo>
                    <a:pt x="1368415" y="106736"/>
                  </a:lnTo>
                  <a:cubicBezTo>
                    <a:pt x="1368415" y="121753"/>
                    <a:pt x="1362449" y="136155"/>
                    <a:pt x="1351831" y="146774"/>
                  </a:cubicBezTo>
                  <a:cubicBezTo>
                    <a:pt x="1341212" y="157392"/>
                    <a:pt x="1326810" y="163358"/>
                    <a:pt x="1311793" y="163358"/>
                  </a:cubicBezTo>
                  <a:lnTo>
                    <a:pt x="56622" y="163358"/>
                  </a:lnTo>
                  <a:cubicBezTo>
                    <a:pt x="25351" y="163358"/>
                    <a:pt x="0" y="138007"/>
                    <a:pt x="0" y="106736"/>
                  </a:cubicBezTo>
                  <a:lnTo>
                    <a:pt x="0" y="56622"/>
                  </a:lnTo>
                  <a:cubicBezTo>
                    <a:pt x="0" y="41605"/>
                    <a:pt x="5966" y="27203"/>
                    <a:pt x="16584" y="16584"/>
                  </a:cubicBezTo>
                  <a:cubicBezTo>
                    <a:pt x="27203" y="5966"/>
                    <a:pt x="41605" y="0"/>
                    <a:pt x="56622" y="0"/>
                  </a:cubicBezTo>
                  <a:close/>
                </a:path>
              </a:pathLst>
            </a:custGeom>
            <a:solidFill>
              <a:srgbClr val="FED8FF"/>
            </a:solidFill>
            <a:ln w="38100" cap="rnd">
              <a:solidFill>
                <a:srgbClr val="990099"/>
              </a:solidFill>
              <a:prstDash val="solid"/>
              <a:round/>
            </a:ln>
          </p:spPr>
        </p:sp>
        <p:sp>
          <p:nvSpPr>
            <p:cNvPr name="TextBox 9" id="9"/>
            <p:cNvSpPr txBox="true"/>
            <p:nvPr/>
          </p:nvSpPr>
          <p:spPr>
            <a:xfrm>
              <a:off x="0" y="-38100"/>
              <a:ext cx="1368415" cy="201458"/>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5904449" y="8439235"/>
            <a:ext cx="290717" cy="294024"/>
          </a:xfrm>
          <a:custGeom>
            <a:avLst/>
            <a:gdLst/>
            <a:ahLst/>
            <a:cxnLst/>
            <a:rect r="r" b="b" t="t" l="l"/>
            <a:pathLst>
              <a:path h="294024" w="290717">
                <a:moveTo>
                  <a:pt x="0" y="0"/>
                </a:moveTo>
                <a:lnTo>
                  <a:pt x="290716" y="0"/>
                </a:lnTo>
                <a:lnTo>
                  <a:pt x="290716" y="294024"/>
                </a:lnTo>
                <a:lnTo>
                  <a:pt x="0" y="2940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1" id="11"/>
          <p:cNvGrpSpPr/>
          <p:nvPr/>
        </p:nvGrpSpPr>
        <p:grpSpPr>
          <a:xfrm rot="5400000">
            <a:off x="6150126" y="2603497"/>
            <a:ext cx="470096" cy="832378"/>
            <a:chOff x="0" y="0"/>
            <a:chExt cx="401659" cy="711200"/>
          </a:xfrm>
        </p:grpSpPr>
        <p:sp>
          <p:nvSpPr>
            <p:cNvPr name="Freeform 12" id="12"/>
            <p:cNvSpPr/>
            <p:nvPr/>
          </p:nvSpPr>
          <p:spPr>
            <a:xfrm flipH="false" flipV="false" rot="0">
              <a:off x="0" y="0"/>
              <a:ext cx="401659" cy="711200"/>
            </a:xfrm>
            <a:custGeom>
              <a:avLst/>
              <a:gdLst/>
              <a:ahLst/>
              <a:cxnLst/>
              <a:rect r="r" b="b" t="t" l="l"/>
              <a:pathLst>
                <a:path h="711200" w="401659">
                  <a:moveTo>
                    <a:pt x="200829" y="0"/>
                  </a:moveTo>
                  <a:lnTo>
                    <a:pt x="401659" y="711200"/>
                  </a:lnTo>
                  <a:lnTo>
                    <a:pt x="0" y="711200"/>
                  </a:lnTo>
                  <a:lnTo>
                    <a:pt x="200829" y="0"/>
                  </a:lnTo>
                  <a:close/>
                </a:path>
              </a:pathLst>
            </a:custGeom>
            <a:solidFill>
              <a:srgbClr val="FED8FF"/>
            </a:solidFill>
          </p:spPr>
        </p:sp>
        <p:sp>
          <p:nvSpPr>
            <p:cNvPr name="TextBox 13" id="13"/>
            <p:cNvSpPr txBox="true"/>
            <p:nvPr/>
          </p:nvSpPr>
          <p:spPr>
            <a:xfrm>
              <a:off x="62759" y="187325"/>
              <a:ext cx="276140" cy="473075"/>
            </a:xfrm>
            <a:prstGeom prst="rect">
              <a:avLst/>
            </a:prstGeom>
          </p:spPr>
          <p:txBody>
            <a:bodyPr anchor="ctr" rtlCol="false" tIns="50800" lIns="50800" bIns="50800" rIns="50800"/>
            <a:lstStyle/>
            <a:p>
              <a:pPr algn="ctr">
                <a:lnSpc>
                  <a:spcPts val="4474"/>
                </a:lnSpc>
              </a:pPr>
            </a:p>
          </p:txBody>
        </p:sp>
      </p:grpSp>
      <p:grpSp>
        <p:nvGrpSpPr>
          <p:cNvPr name="Group 14" id="14"/>
          <p:cNvGrpSpPr/>
          <p:nvPr/>
        </p:nvGrpSpPr>
        <p:grpSpPr>
          <a:xfrm rot="0">
            <a:off x="2173864" y="2784639"/>
            <a:ext cx="4260175" cy="3238338"/>
            <a:chOff x="0" y="0"/>
            <a:chExt cx="1122021" cy="852895"/>
          </a:xfrm>
        </p:grpSpPr>
        <p:sp>
          <p:nvSpPr>
            <p:cNvPr name="Freeform 15" id="15"/>
            <p:cNvSpPr/>
            <p:nvPr/>
          </p:nvSpPr>
          <p:spPr>
            <a:xfrm flipH="false" flipV="false" rot="0">
              <a:off x="0" y="0"/>
              <a:ext cx="1122021" cy="852896"/>
            </a:xfrm>
            <a:custGeom>
              <a:avLst/>
              <a:gdLst/>
              <a:ahLst/>
              <a:cxnLst/>
              <a:rect r="r" b="b" t="t" l="l"/>
              <a:pathLst>
                <a:path h="852896" w="1122021">
                  <a:moveTo>
                    <a:pt x="39980" y="0"/>
                  </a:moveTo>
                  <a:lnTo>
                    <a:pt x="1082041" y="0"/>
                  </a:lnTo>
                  <a:cubicBezTo>
                    <a:pt x="1092645" y="0"/>
                    <a:pt x="1102814" y="4212"/>
                    <a:pt x="1110311" y="11710"/>
                  </a:cubicBezTo>
                  <a:cubicBezTo>
                    <a:pt x="1117809" y="19208"/>
                    <a:pt x="1122021" y="29377"/>
                    <a:pt x="1122021" y="39980"/>
                  </a:cubicBezTo>
                  <a:lnTo>
                    <a:pt x="1122021" y="812915"/>
                  </a:lnTo>
                  <a:cubicBezTo>
                    <a:pt x="1122021" y="823519"/>
                    <a:pt x="1117809" y="833688"/>
                    <a:pt x="1110311" y="841186"/>
                  </a:cubicBezTo>
                  <a:cubicBezTo>
                    <a:pt x="1102814" y="848683"/>
                    <a:pt x="1092645" y="852896"/>
                    <a:pt x="1082041" y="852896"/>
                  </a:cubicBezTo>
                  <a:lnTo>
                    <a:pt x="39980" y="852896"/>
                  </a:lnTo>
                  <a:cubicBezTo>
                    <a:pt x="29377" y="852896"/>
                    <a:pt x="19208" y="848683"/>
                    <a:pt x="11710" y="841186"/>
                  </a:cubicBezTo>
                  <a:cubicBezTo>
                    <a:pt x="4212" y="833688"/>
                    <a:pt x="0" y="823519"/>
                    <a:pt x="0" y="812915"/>
                  </a:cubicBezTo>
                  <a:lnTo>
                    <a:pt x="0" y="39980"/>
                  </a:lnTo>
                  <a:cubicBezTo>
                    <a:pt x="0" y="29377"/>
                    <a:pt x="4212" y="19208"/>
                    <a:pt x="11710" y="11710"/>
                  </a:cubicBezTo>
                  <a:cubicBezTo>
                    <a:pt x="19208" y="4212"/>
                    <a:pt x="29377" y="0"/>
                    <a:pt x="39980" y="0"/>
                  </a:cubicBezTo>
                  <a:close/>
                </a:path>
              </a:pathLst>
            </a:custGeom>
            <a:solidFill>
              <a:srgbClr val="FED8FF"/>
            </a:solidFill>
            <a:ln w="38100" cap="rnd">
              <a:solidFill>
                <a:srgbClr val="FED8FF"/>
              </a:solidFill>
              <a:prstDash val="solid"/>
              <a:round/>
            </a:ln>
          </p:spPr>
        </p:sp>
        <p:sp>
          <p:nvSpPr>
            <p:cNvPr name="TextBox 16" id="16"/>
            <p:cNvSpPr txBox="true"/>
            <p:nvPr/>
          </p:nvSpPr>
          <p:spPr>
            <a:xfrm>
              <a:off x="0" y="-57150"/>
              <a:ext cx="1122021" cy="910045"/>
            </a:xfrm>
            <a:prstGeom prst="rect">
              <a:avLst/>
            </a:prstGeom>
          </p:spPr>
          <p:txBody>
            <a:bodyPr anchor="ctr" rtlCol="false" tIns="50800" lIns="50800" bIns="50800" rIns="50800"/>
            <a:lstStyle/>
            <a:p>
              <a:pPr algn="just">
                <a:lnSpc>
                  <a:spcPts val="2659"/>
                </a:lnSpc>
              </a:pPr>
            </a:p>
          </p:txBody>
        </p:sp>
      </p:grpSp>
      <p:grpSp>
        <p:nvGrpSpPr>
          <p:cNvPr name="Group 17" id="17"/>
          <p:cNvGrpSpPr/>
          <p:nvPr/>
        </p:nvGrpSpPr>
        <p:grpSpPr>
          <a:xfrm rot="0">
            <a:off x="1448850" y="6327776"/>
            <a:ext cx="4260175" cy="1640268"/>
            <a:chOff x="0" y="0"/>
            <a:chExt cx="1122021" cy="432005"/>
          </a:xfrm>
        </p:grpSpPr>
        <p:sp>
          <p:nvSpPr>
            <p:cNvPr name="Freeform 18" id="18"/>
            <p:cNvSpPr/>
            <p:nvPr/>
          </p:nvSpPr>
          <p:spPr>
            <a:xfrm flipH="false" flipV="false" rot="0">
              <a:off x="0" y="0"/>
              <a:ext cx="1122021" cy="432005"/>
            </a:xfrm>
            <a:custGeom>
              <a:avLst/>
              <a:gdLst/>
              <a:ahLst/>
              <a:cxnLst/>
              <a:rect r="r" b="b" t="t" l="l"/>
              <a:pathLst>
                <a:path h="432005" w="1122021">
                  <a:moveTo>
                    <a:pt x="39980" y="0"/>
                  </a:moveTo>
                  <a:lnTo>
                    <a:pt x="1082041" y="0"/>
                  </a:lnTo>
                  <a:cubicBezTo>
                    <a:pt x="1092645" y="0"/>
                    <a:pt x="1102814" y="4212"/>
                    <a:pt x="1110311" y="11710"/>
                  </a:cubicBezTo>
                  <a:cubicBezTo>
                    <a:pt x="1117809" y="19208"/>
                    <a:pt x="1122021" y="29377"/>
                    <a:pt x="1122021" y="39980"/>
                  </a:cubicBezTo>
                  <a:lnTo>
                    <a:pt x="1122021" y="392025"/>
                  </a:lnTo>
                  <a:cubicBezTo>
                    <a:pt x="1122021" y="402628"/>
                    <a:pt x="1117809" y="412797"/>
                    <a:pt x="1110311" y="420295"/>
                  </a:cubicBezTo>
                  <a:cubicBezTo>
                    <a:pt x="1102814" y="427793"/>
                    <a:pt x="1092645" y="432005"/>
                    <a:pt x="1082041" y="432005"/>
                  </a:cubicBezTo>
                  <a:lnTo>
                    <a:pt x="39980" y="432005"/>
                  </a:lnTo>
                  <a:cubicBezTo>
                    <a:pt x="29377" y="432005"/>
                    <a:pt x="19208" y="427793"/>
                    <a:pt x="11710" y="420295"/>
                  </a:cubicBezTo>
                  <a:cubicBezTo>
                    <a:pt x="4212" y="412797"/>
                    <a:pt x="0" y="402628"/>
                    <a:pt x="0" y="392025"/>
                  </a:cubicBezTo>
                  <a:lnTo>
                    <a:pt x="0" y="39980"/>
                  </a:lnTo>
                  <a:cubicBezTo>
                    <a:pt x="0" y="29377"/>
                    <a:pt x="4212" y="19208"/>
                    <a:pt x="11710" y="11710"/>
                  </a:cubicBezTo>
                  <a:cubicBezTo>
                    <a:pt x="19208" y="4212"/>
                    <a:pt x="29377" y="0"/>
                    <a:pt x="39980" y="0"/>
                  </a:cubicBezTo>
                  <a:close/>
                </a:path>
              </a:pathLst>
            </a:custGeom>
            <a:solidFill>
              <a:srgbClr val="FF8BF7"/>
            </a:solidFill>
            <a:ln w="38100" cap="rnd">
              <a:solidFill>
                <a:srgbClr val="FF8BF7"/>
              </a:solidFill>
              <a:prstDash val="solid"/>
              <a:round/>
            </a:ln>
          </p:spPr>
        </p:sp>
        <p:sp>
          <p:nvSpPr>
            <p:cNvPr name="TextBox 19" id="19"/>
            <p:cNvSpPr txBox="true"/>
            <p:nvPr/>
          </p:nvSpPr>
          <p:spPr>
            <a:xfrm>
              <a:off x="0" y="-38100"/>
              <a:ext cx="1122021" cy="470105"/>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5400000">
            <a:off x="1213802" y="6176990"/>
            <a:ext cx="470096" cy="832378"/>
            <a:chOff x="0" y="0"/>
            <a:chExt cx="401659" cy="711200"/>
          </a:xfrm>
        </p:grpSpPr>
        <p:sp>
          <p:nvSpPr>
            <p:cNvPr name="Freeform 21" id="21"/>
            <p:cNvSpPr/>
            <p:nvPr/>
          </p:nvSpPr>
          <p:spPr>
            <a:xfrm flipH="false" flipV="false" rot="0">
              <a:off x="0" y="0"/>
              <a:ext cx="401659" cy="711200"/>
            </a:xfrm>
            <a:custGeom>
              <a:avLst/>
              <a:gdLst/>
              <a:ahLst/>
              <a:cxnLst/>
              <a:rect r="r" b="b" t="t" l="l"/>
              <a:pathLst>
                <a:path h="711200" w="401659">
                  <a:moveTo>
                    <a:pt x="200829" y="0"/>
                  </a:moveTo>
                  <a:lnTo>
                    <a:pt x="401659" y="711200"/>
                  </a:lnTo>
                  <a:lnTo>
                    <a:pt x="0" y="711200"/>
                  </a:lnTo>
                  <a:lnTo>
                    <a:pt x="200829" y="0"/>
                  </a:lnTo>
                  <a:close/>
                </a:path>
              </a:pathLst>
            </a:custGeom>
            <a:solidFill>
              <a:srgbClr val="FF8BF7"/>
            </a:solidFill>
          </p:spPr>
        </p:sp>
        <p:sp>
          <p:nvSpPr>
            <p:cNvPr name="TextBox 22" id="22"/>
            <p:cNvSpPr txBox="true"/>
            <p:nvPr/>
          </p:nvSpPr>
          <p:spPr>
            <a:xfrm>
              <a:off x="62759" y="187325"/>
              <a:ext cx="276140" cy="473075"/>
            </a:xfrm>
            <a:prstGeom prst="rect">
              <a:avLst/>
            </a:prstGeom>
          </p:spPr>
          <p:txBody>
            <a:bodyPr anchor="ctr" rtlCol="false" tIns="50800" lIns="50800" bIns="50800" rIns="50800"/>
            <a:lstStyle/>
            <a:p>
              <a:pPr algn="ctr">
                <a:lnSpc>
                  <a:spcPts val="4474"/>
                </a:lnSpc>
              </a:pPr>
            </a:p>
          </p:txBody>
        </p:sp>
      </p:grpSp>
      <p:sp>
        <p:nvSpPr>
          <p:cNvPr name="TextBox 23" id="23"/>
          <p:cNvSpPr txBox="true"/>
          <p:nvPr/>
        </p:nvSpPr>
        <p:spPr>
          <a:xfrm rot="0">
            <a:off x="1568889" y="8405255"/>
            <a:ext cx="3119746" cy="295308"/>
          </a:xfrm>
          <a:prstGeom prst="rect">
            <a:avLst/>
          </a:prstGeom>
        </p:spPr>
        <p:txBody>
          <a:bodyPr anchor="t" rtlCol="false" tIns="0" lIns="0" bIns="0" rIns="0">
            <a:spAutoFit/>
          </a:bodyPr>
          <a:lstStyle/>
          <a:p>
            <a:pPr algn="l">
              <a:lnSpc>
                <a:spcPts val="2100"/>
              </a:lnSpc>
            </a:pPr>
            <a:r>
              <a:rPr lang="en-US" sz="1500">
                <a:solidFill>
                  <a:srgbClr val="990099"/>
                </a:solidFill>
                <a:latin typeface="Codec Pro"/>
                <a:ea typeface="Codec Pro"/>
                <a:cs typeface="Codec Pro"/>
                <a:sym typeface="Codec Pro"/>
              </a:rPr>
              <a:t>Envie uma mensagem para Thalia</a:t>
            </a:r>
          </a:p>
        </p:txBody>
      </p:sp>
      <p:sp>
        <p:nvSpPr>
          <p:cNvPr name="TextBox 24" id="24"/>
          <p:cNvSpPr txBox="true"/>
          <p:nvPr/>
        </p:nvSpPr>
        <p:spPr>
          <a:xfrm rot="0">
            <a:off x="2400070" y="3042433"/>
            <a:ext cx="3807763" cy="2785465"/>
          </a:xfrm>
          <a:prstGeom prst="rect">
            <a:avLst/>
          </a:prstGeom>
        </p:spPr>
        <p:txBody>
          <a:bodyPr anchor="t" rtlCol="false" tIns="0" lIns="0" bIns="0" rIns="0">
            <a:spAutoFit/>
          </a:bodyPr>
          <a:lstStyle/>
          <a:p>
            <a:pPr algn="just">
              <a:lnSpc>
                <a:spcPts val="2241"/>
              </a:lnSpc>
            </a:pPr>
            <a:r>
              <a:rPr lang="en-US" sz="1899" spc="7">
                <a:solidFill>
                  <a:srgbClr val="000000"/>
                </a:solidFill>
                <a:latin typeface="Poppins"/>
                <a:ea typeface="Poppins"/>
                <a:cs typeface="Poppins"/>
                <a:sym typeface="Poppins"/>
              </a:rPr>
              <a:t> </a:t>
            </a:r>
            <a:r>
              <a:rPr lang="en-US" sz="1899" spc="7">
                <a:solidFill>
                  <a:srgbClr val="000000"/>
                </a:solidFill>
                <a:latin typeface="Poppins"/>
                <a:ea typeface="Poppins"/>
                <a:cs typeface="Poppins"/>
                <a:sym typeface="Poppins"/>
              </a:rPr>
              <a:t>Olá Thalia, os requisitos captados durante a entrevista foram esses: Lorem ipsum dolor sit amet, consectetur adipiscing elit, sed do eiusmod tempor incidente ut labore et dolore magna aliqua.</a:t>
            </a:r>
          </a:p>
          <a:p>
            <a:pPr algn="just" marL="0" indent="0" lvl="0">
              <a:lnSpc>
                <a:spcPts val="2241"/>
              </a:lnSpc>
              <a:spcBef>
                <a:spcPct val="0"/>
              </a:spcBef>
            </a:pPr>
            <a:r>
              <a:rPr lang="en-US" sz="1899" spc="7">
                <a:solidFill>
                  <a:srgbClr val="000000"/>
                </a:solidFill>
                <a:latin typeface="Poppins"/>
                <a:ea typeface="Poppins"/>
                <a:cs typeface="Poppins"/>
                <a:sym typeface="Poppins"/>
              </a:rPr>
              <a:t>  Faça um refinamento desses requisitos e gere sugestões de requisitos complementares. </a:t>
            </a:r>
          </a:p>
        </p:txBody>
      </p:sp>
      <p:sp>
        <p:nvSpPr>
          <p:cNvPr name="TextBox 25" id="25"/>
          <p:cNvSpPr txBox="true"/>
          <p:nvPr/>
        </p:nvSpPr>
        <p:spPr>
          <a:xfrm rot="0">
            <a:off x="1675056" y="6574130"/>
            <a:ext cx="3807763" cy="1128511"/>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000000"/>
                </a:solidFill>
                <a:latin typeface="Poppins"/>
                <a:ea typeface="Poppins"/>
                <a:cs typeface="Poppins"/>
                <a:sym typeface="Poppins"/>
              </a:rPr>
              <a:t>Claro, aqui está o refinamento dos requisitos e suas novas sugestões, se precisar de mais alguma coisa, é só pedir.</a:t>
            </a:r>
          </a:p>
        </p:txBody>
      </p:sp>
      <p:grpSp>
        <p:nvGrpSpPr>
          <p:cNvPr name="Group 26" id="26"/>
          <p:cNvGrpSpPr/>
          <p:nvPr/>
        </p:nvGrpSpPr>
        <p:grpSpPr>
          <a:xfrm rot="0">
            <a:off x="15948593" y="8190480"/>
            <a:ext cx="791534" cy="791534"/>
            <a:chOff x="0" y="0"/>
            <a:chExt cx="1055378" cy="1055378"/>
          </a:xfrm>
        </p:grpSpPr>
        <p:grpSp>
          <p:nvGrpSpPr>
            <p:cNvPr name="Group 27" id="27"/>
            <p:cNvGrpSpPr/>
            <p:nvPr/>
          </p:nvGrpSpPr>
          <p:grpSpPr>
            <a:xfrm rot="0">
              <a:off x="0" y="0"/>
              <a:ext cx="1055378" cy="1055378"/>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80098"/>
              </a:solidFill>
            </p:spPr>
          </p:sp>
          <p:sp>
            <p:nvSpPr>
              <p:cNvPr name="TextBox 29" id="29"/>
              <p:cNvSpPr txBox="true"/>
              <p:nvPr/>
            </p:nvSpPr>
            <p:spPr>
              <a:xfrm>
                <a:off x="76200" y="-66675"/>
                <a:ext cx="660400" cy="803275"/>
              </a:xfrm>
              <a:prstGeom prst="rect">
                <a:avLst/>
              </a:prstGeom>
            </p:spPr>
            <p:txBody>
              <a:bodyPr anchor="ctr" rtlCol="false" tIns="50800" lIns="50800" bIns="50800" rIns="50800"/>
              <a:lstStyle/>
              <a:p>
                <a:pPr algn="ctr">
                  <a:lnSpc>
                    <a:spcPts val="4474"/>
                  </a:lnSpc>
                </a:pPr>
              </a:p>
            </p:txBody>
          </p:sp>
        </p:grpSp>
        <p:sp>
          <p:nvSpPr>
            <p:cNvPr name="Freeform 30" id="30"/>
            <p:cNvSpPr/>
            <p:nvPr/>
          </p:nvSpPr>
          <p:spPr>
            <a:xfrm flipH="false" flipV="false" rot="0">
              <a:off x="232644" y="232644"/>
              <a:ext cx="590089" cy="590089"/>
            </a:xfrm>
            <a:custGeom>
              <a:avLst/>
              <a:gdLst/>
              <a:ahLst/>
              <a:cxnLst/>
              <a:rect r="r" b="b" t="t" l="l"/>
              <a:pathLst>
                <a:path h="590089" w="590089">
                  <a:moveTo>
                    <a:pt x="0" y="0"/>
                  </a:moveTo>
                  <a:lnTo>
                    <a:pt x="590090" y="0"/>
                  </a:lnTo>
                  <a:lnTo>
                    <a:pt x="590090" y="590090"/>
                  </a:lnTo>
                  <a:lnTo>
                    <a:pt x="0" y="59009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TextBox 31" id="31"/>
          <p:cNvSpPr txBox="true"/>
          <p:nvPr/>
        </p:nvSpPr>
        <p:spPr>
          <a:xfrm rot="0">
            <a:off x="7334763" y="2371511"/>
            <a:ext cx="9408359" cy="4482306"/>
          </a:xfrm>
          <a:prstGeom prst="rect">
            <a:avLst/>
          </a:prstGeom>
        </p:spPr>
        <p:txBody>
          <a:bodyPr anchor="t" rtlCol="false" tIns="0" lIns="0" bIns="0" rIns="0">
            <a:spAutoFit/>
          </a:bodyPr>
          <a:lstStyle/>
          <a:p>
            <a:pPr algn="just" marL="539749" indent="-269875" lvl="1">
              <a:lnSpc>
                <a:spcPts val="2949"/>
              </a:lnSpc>
              <a:buFont typeface="Arial"/>
              <a:buChar char="•"/>
            </a:pPr>
            <a:r>
              <a:rPr lang="en-US" sz="2499" spc="9">
                <a:solidFill>
                  <a:srgbClr val="000000"/>
                </a:solidFill>
                <a:latin typeface="Poppins"/>
                <a:ea typeface="Poppins"/>
                <a:cs typeface="Poppins"/>
                <a:sym typeface="Poppins"/>
              </a:rPr>
              <a:t> </a:t>
            </a:r>
            <a:r>
              <a:rPr lang="en-US" b="true" sz="2499" spc="9">
                <a:solidFill>
                  <a:srgbClr val="000000"/>
                </a:solidFill>
                <a:latin typeface="Poppins Bold"/>
                <a:ea typeface="Poppins Bold"/>
                <a:cs typeface="Poppins Bold"/>
                <a:sym typeface="Poppins Bold"/>
              </a:rPr>
              <a:t>Refinamento dos requisitos coletados:</a:t>
            </a:r>
          </a:p>
          <a:p>
            <a:pPr algn="just" marL="1079499" indent="-359833" lvl="2">
              <a:lnSpc>
                <a:spcPts val="2949"/>
              </a:lnSpc>
              <a:buFont typeface="Arial"/>
              <a:buChar char="⚬"/>
            </a:pPr>
            <a:r>
              <a:rPr lang="en-US" sz="2499" spc="9">
                <a:solidFill>
                  <a:srgbClr val="000000"/>
                </a:solidFill>
                <a:latin typeface="Poppins"/>
                <a:ea typeface="Poppins"/>
                <a:cs typeface="Poppins"/>
                <a:sym typeface="Poppins"/>
              </a:rPr>
              <a:t>Lorem ipsum dolor sit amet, consectetur adipiscing elit, sed do eiusmod tempor incidente ut labore et dolore magna aliqua.</a:t>
            </a:r>
          </a:p>
          <a:p>
            <a:pPr algn="just" marL="1079499" indent="-359833" lvl="2">
              <a:lnSpc>
                <a:spcPts val="2949"/>
              </a:lnSpc>
              <a:buFont typeface="Arial"/>
              <a:buChar char="⚬"/>
            </a:pPr>
            <a:r>
              <a:rPr lang="en-US" sz="2499" spc="9">
                <a:solidFill>
                  <a:srgbClr val="000000"/>
                </a:solidFill>
                <a:latin typeface="Poppins"/>
                <a:ea typeface="Poppins"/>
                <a:cs typeface="Poppins"/>
                <a:sym typeface="Poppins"/>
              </a:rPr>
              <a:t>Lorem ipsum dolor sit amet, consectetur adipiscing elit, sed do eiusmod tempor incidente ut labore et dolore magna aliqua.</a:t>
            </a:r>
          </a:p>
          <a:p>
            <a:pPr algn="just" marL="539749" indent="-269875" lvl="1">
              <a:lnSpc>
                <a:spcPts val="2949"/>
              </a:lnSpc>
              <a:buFont typeface="Arial"/>
              <a:buChar char="•"/>
            </a:pPr>
            <a:r>
              <a:rPr lang="en-US" b="true" sz="2499" spc="9">
                <a:solidFill>
                  <a:srgbClr val="000000"/>
                </a:solidFill>
                <a:latin typeface="Poppins Bold"/>
                <a:ea typeface="Poppins Bold"/>
                <a:cs typeface="Poppins Bold"/>
                <a:sym typeface="Poppins Bold"/>
              </a:rPr>
              <a:t>Sugestões de novos requisitos:</a:t>
            </a:r>
          </a:p>
          <a:p>
            <a:pPr algn="just" marL="1079499" indent="-359833" lvl="2">
              <a:lnSpc>
                <a:spcPts val="2949"/>
              </a:lnSpc>
              <a:buFont typeface="Arial"/>
              <a:buChar char="⚬"/>
            </a:pPr>
            <a:r>
              <a:rPr lang="en-US" sz="2499" spc="9">
                <a:solidFill>
                  <a:srgbClr val="000000"/>
                </a:solidFill>
                <a:latin typeface="Poppins"/>
                <a:ea typeface="Poppins"/>
                <a:cs typeface="Poppins"/>
                <a:sym typeface="Poppins"/>
              </a:rPr>
              <a:t>Lorem ipsum dolor sit amet, consectetur adipiscing elit, sed do eiusmod tempor incidente ut labore et dolore magna aliqua.</a:t>
            </a:r>
          </a:p>
          <a:p>
            <a:pPr algn="just" marL="1079499" indent="-359833" lvl="2">
              <a:lnSpc>
                <a:spcPts val="2949"/>
              </a:lnSpc>
              <a:buFont typeface="Arial"/>
              <a:buChar char="⚬"/>
            </a:pPr>
            <a:r>
              <a:rPr lang="en-US" sz="2499" spc="9">
                <a:solidFill>
                  <a:srgbClr val="000000"/>
                </a:solidFill>
                <a:latin typeface="Poppins"/>
                <a:ea typeface="Poppins"/>
                <a:cs typeface="Poppins"/>
                <a:sym typeface="Poppins"/>
              </a:rPr>
              <a:t>Lorem ipsum dolor sit amet, consectetur adipiscing.</a:t>
            </a:r>
          </a:p>
        </p:txBody>
      </p:sp>
      <p:grpSp>
        <p:nvGrpSpPr>
          <p:cNvPr name="Group 32" id="32"/>
          <p:cNvGrpSpPr/>
          <p:nvPr/>
        </p:nvGrpSpPr>
        <p:grpSpPr>
          <a:xfrm rot="0">
            <a:off x="1028700" y="1028700"/>
            <a:ext cx="16226639" cy="8229600"/>
            <a:chOff x="0" y="0"/>
            <a:chExt cx="4273683" cy="2167467"/>
          </a:xfrm>
        </p:grpSpPr>
        <p:sp>
          <p:nvSpPr>
            <p:cNvPr name="Freeform 33" id="33"/>
            <p:cNvSpPr/>
            <p:nvPr/>
          </p:nvSpPr>
          <p:spPr>
            <a:xfrm flipH="false" flipV="false" rot="0">
              <a:off x="0" y="0"/>
              <a:ext cx="4273683" cy="2167467"/>
            </a:xfrm>
            <a:custGeom>
              <a:avLst/>
              <a:gdLst/>
              <a:ahLst/>
              <a:cxnLst/>
              <a:rect r="r" b="b" t="t" l="l"/>
              <a:pathLst>
                <a:path h="2167467" w="4273683">
                  <a:moveTo>
                    <a:pt x="0" y="0"/>
                  </a:moveTo>
                  <a:lnTo>
                    <a:pt x="4273683" y="0"/>
                  </a:lnTo>
                  <a:lnTo>
                    <a:pt x="4273683" y="2167467"/>
                  </a:lnTo>
                  <a:lnTo>
                    <a:pt x="0" y="2167467"/>
                  </a:lnTo>
                  <a:close/>
                </a:path>
              </a:pathLst>
            </a:custGeom>
            <a:solidFill>
              <a:srgbClr val="000000">
                <a:alpha val="0"/>
              </a:srgbClr>
            </a:solidFill>
            <a:ln w="38100" cap="sq">
              <a:solidFill>
                <a:srgbClr val="990099"/>
              </a:solidFill>
              <a:prstDash val="solid"/>
              <a:miter/>
            </a:ln>
          </p:spPr>
        </p:sp>
        <p:sp>
          <p:nvSpPr>
            <p:cNvPr name="TextBox 34" id="34"/>
            <p:cNvSpPr txBox="true"/>
            <p:nvPr/>
          </p:nvSpPr>
          <p:spPr>
            <a:xfrm>
              <a:off x="0" y="-38100"/>
              <a:ext cx="4273683" cy="2205567"/>
            </a:xfrm>
            <a:prstGeom prst="rect">
              <a:avLst/>
            </a:prstGeom>
          </p:spPr>
          <p:txBody>
            <a:bodyPr anchor="ctr" rtlCol="false" tIns="50800" lIns="50800" bIns="50800" rIns="50800"/>
            <a:lstStyle/>
            <a:p>
              <a:pPr algn="ctr">
                <a:lnSpc>
                  <a:spcPts val="2659"/>
                </a:lnSpc>
                <a:spcBef>
                  <a:spcPct val="0"/>
                </a:spcBef>
              </a:pPr>
            </a:p>
          </p:txBody>
        </p:sp>
      </p:grpSp>
      <p:grpSp>
        <p:nvGrpSpPr>
          <p:cNvPr name="Group 35" id="35"/>
          <p:cNvGrpSpPr/>
          <p:nvPr/>
        </p:nvGrpSpPr>
        <p:grpSpPr>
          <a:xfrm rot="0">
            <a:off x="7455791" y="8428522"/>
            <a:ext cx="2107185" cy="620250"/>
            <a:chOff x="0" y="0"/>
            <a:chExt cx="554979" cy="163358"/>
          </a:xfrm>
        </p:grpSpPr>
        <p:sp>
          <p:nvSpPr>
            <p:cNvPr name="Freeform 36" id="36"/>
            <p:cNvSpPr/>
            <p:nvPr/>
          </p:nvSpPr>
          <p:spPr>
            <a:xfrm flipH="false" flipV="false" rot="0">
              <a:off x="0" y="0"/>
              <a:ext cx="554979" cy="163358"/>
            </a:xfrm>
            <a:custGeom>
              <a:avLst/>
              <a:gdLst/>
              <a:ahLst/>
              <a:cxnLst/>
              <a:rect r="r" b="b" t="t" l="l"/>
              <a:pathLst>
                <a:path h="163358" w="554979">
                  <a:moveTo>
                    <a:pt x="81679" y="0"/>
                  </a:moveTo>
                  <a:lnTo>
                    <a:pt x="473300" y="0"/>
                  </a:lnTo>
                  <a:cubicBezTo>
                    <a:pt x="518410" y="0"/>
                    <a:pt x="554979" y="36569"/>
                    <a:pt x="554979" y="81679"/>
                  </a:cubicBezTo>
                  <a:lnTo>
                    <a:pt x="554979" y="81679"/>
                  </a:lnTo>
                  <a:cubicBezTo>
                    <a:pt x="554979" y="103342"/>
                    <a:pt x="546373" y="124117"/>
                    <a:pt x="531056" y="139435"/>
                  </a:cubicBezTo>
                  <a:cubicBezTo>
                    <a:pt x="515738" y="154753"/>
                    <a:pt x="494962" y="163358"/>
                    <a:pt x="473300" y="163358"/>
                  </a:cubicBezTo>
                  <a:lnTo>
                    <a:pt x="81679" y="163358"/>
                  </a:lnTo>
                  <a:cubicBezTo>
                    <a:pt x="36569" y="163358"/>
                    <a:pt x="0" y="126789"/>
                    <a:pt x="0" y="81679"/>
                  </a:cubicBezTo>
                  <a:lnTo>
                    <a:pt x="0" y="81679"/>
                  </a:lnTo>
                  <a:cubicBezTo>
                    <a:pt x="0" y="36569"/>
                    <a:pt x="36569" y="0"/>
                    <a:pt x="81679" y="0"/>
                  </a:cubicBezTo>
                  <a:close/>
                </a:path>
              </a:pathLst>
            </a:custGeom>
            <a:solidFill>
              <a:srgbClr val="FED8FF"/>
            </a:solidFill>
            <a:ln w="38100" cap="rnd">
              <a:solidFill>
                <a:srgbClr val="990099"/>
              </a:solidFill>
              <a:prstDash val="solid"/>
              <a:round/>
            </a:ln>
          </p:spPr>
        </p:sp>
        <p:sp>
          <p:nvSpPr>
            <p:cNvPr name="TextBox 37" id="37"/>
            <p:cNvSpPr txBox="true"/>
            <p:nvPr/>
          </p:nvSpPr>
          <p:spPr>
            <a:xfrm>
              <a:off x="0" y="-38100"/>
              <a:ext cx="554979" cy="201458"/>
            </a:xfrm>
            <a:prstGeom prst="rect">
              <a:avLst/>
            </a:prstGeom>
          </p:spPr>
          <p:txBody>
            <a:bodyPr anchor="ctr" rtlCol="false" tIns="50800" lIns="50800" bIns="50800" rIns="50800"/>
            <a:lstStyle/>
            <a:p>
              <a:pPr algn="ctr">
                <a:lnSpc>
                  <a:spcPts val="2659"/>
                </a:lnSpc>
              </a:pPr>
            </a:p>
          </p:txBody>
        </p:sp>
      </p:grpSp>
      <p:sp>
        <p:nvSpPr>
          <p:cNvPr name="TextBox 38" id="38"/>
          <p:cNvSpPr txBox="true"/>
          <p:nvPr/>
        </p:nvSpPr>
        <p:spPr>
          <a:xfrm rot="0">
            <a:off x="7688405" y="8579104"/>
            <a:ext cx="1641958" cy="300035"/>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990099"/>
                </a:solidFill>
                <a:latin typeface="Poppins"/>
                <a:ea typeface="Poppins"/>
                <a:cs typeface="Poppins"/>
                <a:sym typeface="Poppins"/>
              </a:rPr>
              <a:t>Modo edição</a:t>
            </a:r>
          </a:p>
        </p:txBody>
      </p:sp>
    </p:spTree>
  </p:cSld>
  <p:clrMapOvr>
    <a:masterClrMapping/>
  </p:clrMapOvr>
  <p:transition spd="slow">
    <p:cover dir="l"/>
  </p:transition>
</p:sld>
</file>

<file path=ppt/slides/slide3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7872"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38</a:t>
            </a:r>
          </a:p>
        </p:txBody>
      </p:sp>
      <p:sp>
        <p:nvSpPr>
          <p:cNvPr name="TextBox 3" id="3"/>
          <p:cNvSpPr txBox="true"/>
          <p:nvPr/>
        </p:nvSpPr>
        <p:spPr>
          <a:xfrm rot="0">
            <a:off x="1027774" y="-42497"/>
            <a:ext cx="5777296" cy="958149"/>
          </a:xfrm>
          <a:prstGeom prst="rect">
            <a:avLst/>
          </a:prstGeom>
        </p:spPr>
        <p:txBody>
          <a:bodyPr anchor="t" rtlCol="false" tIns="0" lIns="0" bIns="0" rIns="0">
            <a:spAutoFit/>
          </a:bodyPr>
          <a:lstStyle/>
          <a:p>
            <a:pPr algn="ctr" marL="0" indent="0" lvl="0">
              <a:lnSpc>
                <a:spcPts val="7080"/>
              </a:lnSpc>
              <a:spcBef>
                <a:spcPct val="0"/>
              </a:spcBef>
            </a:pPr>
            <a:r>
              <a:rPr lang="en-US" b="true" sz="6000" spc="24">
                <a:solidFill>
                  <a:srgbClr val="000000"/>
                </a:solidFill>
                <a:latin typeface="Poppins Heavy"/>
                <a:ea typeface="Poppins Heavy"/>
                <a:cs typeface="Poppins Heavy"/>
                <a:sym typeface="Poppins Heavy"/>
              </a:rPr>
              <a:t>Fluxo de rotas</a:t>
            </a:r>
          </a:p>
        </p:txBody>
      </p:sp>
      <p:grpSp>
        <p:nvGrpSpPr>
          <p:cNvPr name="Group 4" id="4"/>
          <p:cNvGrpSpPr/>
          <p:nvPr/>
        </p:nvGrpSpPr>
        <p:grpSpPr>
          <a:xfrm rot="0">
            <a:off x="425224" y="4630422"/>
            <a:ext cx="2451827" cy="788604"/>
            <a:chOff x="0" y="0"/>
            <a:chExt cx="867870" cy="279141"/>
          </a:xfrm>
        </p:grpSpPr>
        <p:sp>
          <p:nvSpPr>
            <p:cNvPr name="Freeform 5" id="5"/>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6" id="6"/>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Login</a:t>
              </a:r>
            </a:p>
          </p:txBody>
        </p:sp>
      </p:grpSp>
      <p:sp>
        <p:nvSpPr>
          <p:cNvPr name="AutoShape 7" id="7"/>
          <p:cNvSpPr/>
          <p:nvPr/>
        </p:nvSpPr>
        <p:spPr>
          <a:xfrm>
            <a:off x="1651138" y="5419026"/>
            <a:ext cx="0" cy="1571935"/>
          </a:xfrm>
          <a:prstGeom prst="line">
            <a:avLst/>
          </a:prstGeom>
          <a:ln cap="flat" w="95250">
            <a:solidFill>
              <a:srgbClr val="990099"/>
            </a:solidFill>
            <a:prstDash val="solid"/>
            <a:headEnd type="none" len="sm" w="sm"/>
            <a:tailEnd type="arrow" len="sm" w="med"/>
          </a:ln>
        </p:spPr>
      </p:sp>
      <p:grpSp>
        <p:nvGrpSpPr>
          <p:cNvPr name="Group 8" id="8"/>
          <p:cNvGrpSpPr/>
          <p:nvPr/>
        </p:nvGrpSpPr>
        <p:grpSpPr>
          <a:xfrm rot="0">
            <a:off x="425224" y="6990961"/>
            <a:ext cx="2451827" cy="788604"/>
            <a:chOff x="0" y="0"/>
            <a:chExt cx="867870" cy="279141"/>
          </a:xfrm>
        </p:grpSpPr>
        <p:sp>
          <p:nvSpPr>
            <p:cNvPr name="Freeform 9" id="9"/>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10" id="10"/>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Cadastro</a:t>
              </a:r>
            </a:p>
          </p:txBody>
        </p:sp>
      </p:grpSp>
      <p:grpSp>
        <p:nvGrpSpPr>
          <p:cNvPr name="Group 11" id="11"/>
          <p:cNvGrpSpPr/>
          <p:nvPr/>
        </p:nvGrpSpPr>
        <p:grpSpPr>
          <a:xfrm rot="0">
            <a:off x="3553947" y="4630422"/>
            <a:ext cx="3406204" cy="788604"/>
            <a:chOff x="0" y="0"/>
            <a:chExt cx="1205690" cy="279141"/>
          </a:xfrm>
        </p:grpSpPr>
        <p:sp>
          <p:nvSpPr>
            <p:cNvPr name="Freeform 12" id="12"/>
            <p:cNvSpPr/>
            <p:nvPr/>
          </p:nvSpPr>
          <p:spPr>
            <a:xfrm flipH="false" flipV="false" rot="0">
              <a:off x="0" y="0"/>
              <a:ext cx="1205690" cy="279141"/>
            </a:xfrm>
            <a:custGeom>
              <a:avLst/>
              <a:gdLst/>
              <a:ahLst/>
              <a:cxnLst/>
              <a:rect r="r" b="b" t="t" l="l"/>
              <a:pathLst>
                <a:path h="279141" w="1205690">
                  <a:moveTo>
                    <a:pt x="118190" y="0"/>
                  </a:moveTo>
                  <a:lnTo>
                    <a:pt x="1087499" y="0"/>
                  </a:lnTo>
                  <a:cubicBezTo>
                    <a:pt x="1152774" y="0"/>
                    <a:pt x="1205690" y="52916"/>
                    <a:pt x="1205690" y="118190"/>
                  </a:cubicBezTo>
                  <a:lnTo>
                    <a:pt x="1205690" y="160951"/>
                  </a:lnTo>
                  <a:cubicBezTo>
                    <a:pt x="1205690" y="192297"/>
                    <a:pt x="1193237" y="222359"/>
                    <a:pt x="1171073" y="244524"/>
                  </a:cubicBezTo>
                  <a:cubicBezTo>
                    <a:pt x="1148907" y="266689"/>
                    <a:pt x="1118845" y="279141"/>
                    <a:pt x="1087499" y="279141"/>
                  </a:cubicBezTo>
                  <a:lnTo>
                    <a:pt x="118190" y="279141"/>
                  </a:lnTo>
                  <a:cubicBezTo>
                    <a:pt x="86844" y="279141"/>
                    <a:pt x="56782" y="266689"/>
                    <a:pt x="34617" y="244524"/>
                  </a:cubicBezTo>
                  <a:cubicBezTo>
                    <a:pt x="12452" y="222359"/>
                    <a:pt x="0" y="192297"/>
                    <a:pt x="0" y="160951"/>
                  </a:cubicBezTo>
                  <a:lnTo>
                    <a:pt x="0" y="118190"/>
                  </a:lnTo>
                  <a:cubicBezTo>
                    <a:pt x="0" y="86844"/>
                    <a:pt x="12452" y="56782"/>
                    <a:pt x="34617" y="34617"/>
                  </a:cubicBezTo>
                  <a:cubicBezTo>
                    <a:pt x="56782" y="12452"/>
                    <a:pt x="86844" y="0"/>
                    <a:pt x="118190" y="0"/>
                  </a:cubicBezTo>
                  <a:close/>
                </a:path>
              </a:pathLst>
            </a:custGeom>
            <a:solidFill>
              <a:srgbClr val="FFFFFF"/>
            </a:solidFill>
            <a:ln w="76200" cap="rnd">
              <a:solidFill>
                <a:srgbClr val="990099"/>
              </a:solidFill>
              <a:prstDash val="solid"/>
              <a:round/>
            </a:ln>
          </p:spPr>
        </p:sp>
        <p:sp>
          <p:nvSpPr>
            <p:cNvPr name="TextBox 13" id="13"/>
            <p:cNvSpPr txBox="true"/>
            <p:nvPr/>
          </p:nvSpPr>
          <p:spPr>
            <a:xfrm>
              <a:off x="0" y="-142875"/>
              <a:ext cx="120569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Página principal</a:t>
              </a:r>
            </a:p>
          </p:txBody>
        </p:sp>
      </p:grpSp>
      <p:sp>
        <p:nvSpPr>
          <p:cNvPr name="AutoShape 14" id="14"/>
          <p:cNvSpPr/>
          <p:nvPr/>
        </p:nvSpPr>
        <p:spPr>
          <a:xfrm>
            <a:off x="2877051" y="5024724"/>
            <a:ext cx="676896" cy="0"/>
          </a:xfrm>
          <a:prstGeom prst="line">
            <a:avLst/>
          </a:prstGeom>
          <a:ln cap="flat" w="95250">
            <a:solidFill>
              <a:srgbClr val="990099"/>
            </a:solidFill>
            <a:prstDash val="solid"/>
            <a:headEnd type="none" len="sm" w="sm"/>
            <a:tailEnd type="arrow" len="sm" w="med"/>
          </a:ln>
        </p:spPr>
      </p:sp>
      <p:grpSp>
        <p:nvGrpSpPr>
          <p:cNvPr name="Group 15" id="15"/>
          <p:cNvGrpSpPr/>
          <p:nvPr/>
        </p:nvGrpSpPr>
        <p:grpSpPr>
          <a:xfrm rot="0">
            <a:off x="8186971" y="1718831"/>
            <a:ext cx="3846107" cy="788604"/>
            <a:chOff x="0" y="0"/>
            <a:chExt cx="1361401" cy="279141"/>
          </a:xfrm>
        </p:grpSpPr>
        <p:sp>
          <p:nvSpPr>
            <p:cNvPr name="Freeform 16" id="16"/>
            <p:cNvSpPr/>
            <p:nvPr/>
          </p:nvSpPr>
          <p:spPr>
            <a:xfrm flipH="false" flipV="false" rot="0">
              <a:off x="0" y="0"/>
              <a:ext cx="1361401" cy="279141"/>
            </a:xfrm>
            <a:custGeom>
              <a:avLst/>
              <a:gdLst/>
              <a:ahLst/>
              <a:cxnLst/>
              <a:rect r="r" b="b" t="t" l="l"/>
              <a:pathLst>
                <a:path h="279141" w="1361401">
                  <a:moveTo>
                    <a:pt x="104672" y="0"/>
                  </a:moveTo>
                  <a:lnTo>
                    <a:pt x="1256729" y="0"/>
                  </a:lnTo>
                  <a:cubicBezTo>
                    <a:pt x="1284490" y="0"/>
                    <a:pt x="1311114" y="11028"/>
                    <a:pt x="1330744" y="30658"/>
                  </a:cubicBezTo>
                  <a:cubicBezTo>
                    <a:pt x="1350373" y="50288"/>
                    <a:pt x="1361401" y="76911"/>
                    <a:pt x="1361401" y="104672"/>
                  </a:cubicBezTo>
                  <a:lnTo>
                    <a:pt x="1361401" y="174469"/>
                  </a:lnTo>
                  <a:cubicBezTo>
                    <a:pt x="1361401" y="202230"/>
                    <a:pt x="1350373" y="228854"/>
                    <a:pt x="1330744" y="248483"/>
                  </a:cubicBezTo>
                  <a:cubicBezTo>
                    <a:pt x="1311114" y="268113"/>
                    <a:pt x="1284490" y="279141"/>
                    <a:pt x="1256729" y="279141"/>
                  </a:cubicBezTo>
                  <a:lnTo>
                    <a:pt x="104672" y="279141"/>
                  </a:lnTo>
                  <a:cubicBezTo>
                    <a:pt x="76911" y="279141"/>
                    <a:pt x="50288" y="268113"/>
                    <a:pt x="30658" y="248483"/>
                  </a:cubicBezTo>
                  <a:cubicBezTo>
                    <a:pt x="11028" y="228854"/>
                    <a:pt x="0" y="202230"/>
                    <a:pt x="0" y="174469"/>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17" id="17"/>
            <p:cNvSpPr txBox="true"/>
            <p:nvPr/>
          </p:nvSpPr>
          <p:spPr>
            <a:xfrm>
              <a:off x="0" y="-142875"/>
              <a:ext cx="13614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Perfil do usuário</a:t>
              </a:r>
            </a:p>
          </p:txBody>
        </p:sp>
      </p:grpSp>
      <p:sp>
        <p:nvSpPr>
          <p:cNvPr name="AutoShape 18" id="18"/>
          <p:cNvSpPr/>
          <p:nvPr/>
        </p:nvSpPr>
        <p:spPr>
          <a:xfrm flipV="true">
            <a:off x="6442595" y="2113133"/>
            <a:ext cx="1744376" cy="2517288"/>
          </a:xfrm>
          <a:prstGeom prst="line">
            <a:avLst/>
          </a:prstGeom>
          <a:ln cap="flat" w="95250">
            <a:solidFill>
              <a:srgbClr val="990099"/>
            </a:solidFill>
            <a:prstDash val="solid"/>
            <a:headEnd type="none" len="sm" w="sm"/>
            <a:tailEnd type="arrow" len="sm" w="med"/>
          </a:ln>
        </p:spPr>
      </p:sp>
      <p:grpSp>
        <p:nvGrpSpPr>
          <p:cNvPr name="Group 19" id="19"/>
          <p:cNvGrpSpPr/>
          <p:nvPr/>
        </p:nvGrpSpPr>
        <p:grpSpPr>
          <a:xfrm rot="0">
            <a:off x="8141251" y="3455091"/>
            <a:ext cx="3891827" cy="1350513"/>
            <a:chOff x="0" y="0"/>
            <a:chExt cx="1377585" cy="478039"/>
          </a:xfrm>
        </p:grpSpPr>
        <p:sp>
          <p:nvSpPr>
            <p:cNvPr name="Freeform 20" id="20"/>
            <p:cNvSpPr/>
            <p:nvPr/>
          </p:nvSpPr>
          <p:spPr>
            <a:xfrm flipH="false" flipV="false" rot="0">
              <a:off x="0" y="0"/>
              <a:ext cx="1377585" cy="478039"/>
            </a:xfrm>
            <a:custGeom>
              <a:avLst/>
              <a:gdLst/>
              <a:ahLst/>
              <a:cxnLst/>
              <a:rect r="r" b="b" t="t" l="l"/>
              <a:pathLst>
                <a:path h="478039" w="1377585">
                  <a:moveTo>
                    <a:pt x="103442" y="0"/>
                  </a:moveTo>
                  <a:lnTo>
                    <a:pt x="1274143" y="0"/>
                  </a:lnTo>
                  <a:cubicBezTo>
                    <a:pt x="1331272" y="0"/>
                    <a:pt x="1377585" y="46313"/>
                    <a:pt x="1377585" y="103442"/>
                  </a:cubicBezTo>
                  <a:lnTo>
                    <a:pt x="1377585" y="374597"/>
                  </a:lnTo>
                  <a:cubicBezTo>
                    <a:pt x="1377585" y="402031"/>
                    <a:pt x="1366687" y="428342"/>
                    <a:pt x="1347287" y="447742"/>
                  </a:cubicBezTo>
                  <a:cubicBezTo>
                    <a:pt x="1327888" y="467141"/>
                    <a:pt x="1301577" y="478039"/>
                    <a:pt x="1274143" y="478039"/>
                  </a:cubicBezTo>
                  <a:lnTo>
                    <a:pt x="103442" y="478039"/>
                  </a:lnTo>
                  <a:cubicBezTo>
                    <a:pt x="46313" y="478039"/>
                    <a:pt x="0" y="431727"/>
                    <a:pt x="0" y="374597"/>
                  </a:cubicBezTo>
                  <a:lnTo>
                    <a:pt x="0" y="103442"/>
                  </a:lnTo>
                  <a:cubicBezTo>
                    <a:pt x="0" y="76008"/>
                    <a:pt x="10898" y="49697"/>
                    <a:pt x="30298" y="30298"/>
                  </a:cubicBezTo>
                  <a:cubicBezTo>
                    <a:pt x="49697" y="10898"/>
                    <a:pt x="76008" y="0"/>
                    <a:pt x="103442" y="0"/>
                  </a:cubicBezTo>
                  <a:close/>
                </a:path>
              </a:pathLst>
            </a:custGeom>
            <a:solidFill>
              <a:srgbClr val="FFFFFF"/>
            </a:solidFill>
            <a:ln w="76200" cap="rnd">
              <a:solidFill>
                <a:srgbClr val="990099"/>
              </a:solidFill>
              <a:prstDash val="solid"/>
              <a:round/>
            </a:ln>
          </p:spPr>
        </p:sp>
        <p:sp>
          <p:nvSpPr>
            <p:cNvPr name="TextBox 21" id="21"/>
            <p:cNvSpPr txBox="true"/>
            <p:nvPr/>
          </p:nvSpPr>
          <p:spPr>
            <a:xfrm>
              <a:off x="0" y="-142875"/>
              <a:ext cx="1377585"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Refinamento de requisitos</a:t>
              </a:r>
            </a:p>
          </p:txBody>
        </p:sp>
      </p:grpSp>
      <p:sp>
        <p:nvSpPr>
          <p:cNvPr name="AutoShape 22" id="22"/>
          <p:cNvSpPr/>
          <p:nvPr/>
        </p:nvSpPr>
        <p:spPr>
          <a:xfrm flipV="true">
            <a:off x="6960151" y="4130348"/>
            <a:ext cx="1181100" cy="894376"/>
          </a:xfrm>
          <a:prstGeom prst="line">
            <a:avLst/>
          </a:prstGeom>
          <a:ln cap="flat" w="95250">
            <a:solidFill>
              <a:srgbClr val="990099"/>
            </a:solidFill>
            <a:prstDash val="solid"/>
            <a:headEnd type="none" len="sm" w="sm"/>
            <a:tailEnd type="arrow" len="sm" w="med"/>
          </a:ln>
        </p:spPr>
      </p:sp>
      <p:sp>
        <p:nvSpPr>
          <p:cNvPr name="AutoShape 23" id="23"/>
          <p:cNvSpPr/>
          <p:nvPr/>
        </p:nvSpPr>
        <p:spPr>
          <a:xfrm>
            <a:off x="6960151" y="5024724"/>
            <a:ext cx="1226820" cy="1127383"/>
          </a:xfrm>
          <a:prstGeom prst="line">
            <a:avLst/>
          </a:prstGeom>
          <a:ln cap="flat" w="95250">
            <a:solidFill>
              <a:srgbClr val="990099"/>
            </a:solidFill>
            <a:prstDash val="solid"/>
            <a:headEnd type="none" len="sm" w="sm"/>
            <a:tailEnd type="arrow" len="sm" w="med"/>
          </a:ln>
        </p:spPr>
      </p:sp>
      <p:grpSp>
        <p:nvGrpSpPr>
          <p:cNvPr name="Group 24" id="24"/>
          <p:cNvGrpSpPr/>
          <p:nvPr/>
        </p:nvGrpSpPr>
        <p:grpSpPr>
          <a:xfrm rot="0">
            <a:off x="8186971" y="5476851"/>
            <a:ext cx="3846107" cy="1350513"/>
            <a:chOff x="0" y="0"/>
            <a:chExt cx="1361401" cy="478039"/>
          </a:xfrm>
        </p:grpSpPr>
        <p:sp>
          <p:nvSpPr>
            <p:cNvPr name="Freeform 25" id="25"/>
            <p:cNvSpPr/>
            <p:nvPr/>
          </p:nvSpPr>
          <p:spPr>
            <a:xfrm flipH="false" flipV="false" rot="0">
              <a:off x="0" y="0"/>
              <a:ext cx="1361401" cy="478039"/>
            </a:xfrm>
            <a:custGeom>
              <a:avLst/>
              <a:gdLst/>
              <a:ahLst/>
              <a:cxnLst/>
              <a:rect r="r" b="b" t="t" l="l"/>
              <a:pathLst>
                <a:path h="478039" w="1361401">
                  <a:moveTo>
                    <a:pt x="104672" y="0"/>
                  </a:moveTo>
                  <a:lnTo>
                    <a:pt x="1256729" y="0"/>
                  </a:lnTo>
                  <a:cubicBezTo>
                    <a:pt x="1284490" y="0"/>
                    <a:pt x="1311114" y="11028"/>
                    <a:pt x="1330744" y="30658"/>
                  </a:cubicBezTo>
                  <a:cubicBezTo>
                    <a:pt x="1350373" y="50288"/>
                    <a:pt x="1361401" y="76911"/>
                    <a:pt x="1361401" y="104672"/>
                  </a:cubicBezTo>
                  <a:lnTo>
                    <a:pt x="1361401" y="373367"/>
                  </a:lnTo>
                  <a:cubicBezTo>
                    <a:pt x="1361401" y="401128"/>
                    <a:pt x="1350373" y="427752"/>
                    <a:pt x="1330744" y="447382"/>
                  </a:cubicBezTo>
                  <a:cubicBezTo>
                    <a:pt x="1311114" y="467011"/>
                    <a:pt x="1284490" y="478039"/>
                    <a:pt x="1256729" y="478039"/>
                  </a:cubicBezTo>
                  <a:lnTo>
                    <a:pt x="104672" y="478039"/>
                  </a:lnTo>
                  <a:cubicBezTo>
                    <a:pt x="76911" y="478039"/>
                    <a:pt x="50288" y="467011"/>
                    <a:pt x="30658" y="447382"/>
                  </a:cubicBezTo>
                  <a:cubicBezTo>
                    <a:pt x="11028" y="427752"/>
                    <a:pt x="0" y="401128"/>
                    <a:pt x="0" y="373367"/>
                  </a:cubicBezTo>
                  <a:lnTo>
                    <a:pt x="0" y="104672"/>
                  </a:lnTo>
                  <a:cubicBezTo>
                    <a:pt x="0" y="76911"/>
                    <a:pt x="11028" y="50288"/>
                    <a:pt x="30658" y="30658"/>
                  </a:cubicBezTo>
                  <a:cubicBezTo>
                    <a:pt x="50288" y="11028"/>
                    <a:pt x="76911" y="0"/>
                    <a:pt x="104672" y="0"/>
                  </a:cubicBezTo>
                  <a:close/>
                </a:path>
              </a:pathLst>
            </a:custGeom>
            <a:solidFill>
              <a:srgbClr val="990099"/>
            </a:solidFill>
            <a:ln w="76200" cap="rnd">
              <a:solidFill>
                <a:srgbClr val="990099"/>
              </a:solidFill>
              <a:prstDash val="solid"/>
              <a:round/>
            </a:ln>
          </p:spPr>
        </p:sp>
        <p:sp>
          <p:nvSpPr>
            <p:cNvPr name="TextBox 26" id="26"/>
            <p:cNvSpPr txBox="true"/>
            <p:nvPr/>
          </p:nvSpPr>
          <p:spPr>
            <a:xfrm>
              <a:off x="0" y="-142875"/>
              <a:ext cx="1361401"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Planejamento de projetos</a:t>
              </a:r>
            </a:p>
          </p:txBody>
        </p:sp>
      </p:grpSp>
      <p:sp>
        <p:nvSpPr>
          <p:cNvPr name="AutoShape 27" id="27"/>
          <p:cNvSpPr/>
          <p:nvPr/>
        </p:nvSpPr>
        <p:spPr>
          <a:xfrm>
            <a:off x="6442595" y="5419026"/>
            <a:ext cx="1790096" cy="2754841"/>
          </a:xfrm>
          <a:prstGeom prst="line">
            <a:avLst/>
          </a:prstGeom>
          <a:ln cap="flat" w="95250">
            <a:solidFill>
              <a:srgbClr val="990099"/>
            </a:solidFill>
            <a:prstDash val="solid"/>
            <a:headEnd type="none" len="sm" w="sm"/>
            <a:tailEnd type="arrow" len="sm" w="med"/>
          </a:ln>
        </p:spPr>
      </p:sp>
      <p:grpSp>
        <p:nvGrpSpPr>
          <p:cNvPr name="Group 28" id="28"/>
          <p:cNvGrpSpPr/>
          <p:nvPr/>
        </p:nvGrpSpPr>
        <p:grpSpPr>
          <a:xfrm rot="0">
            <a:off x="8232691" y="7779565"/>
            <a:ext cx="3800387" cy="788604"/>
            <a:chOff x="0" y="0"/>
            <a:chExt cx="1345218" cy="279141"/>
          </a:xfrm>
        </p:grpSpPr>
        <p:sp>
          <p:nvSpPr>
            <p:cNvPr name="Freeform 29" id="29"/>
            <p:cNvSpPr/>
            <p:nvPr/>
          </p:nvSpPr>
          <p:spPr>
            <a:xfrm flipH="false" flipV="false" rot="0">
              <a:off x="0" y="0"/>
              <a:ext cx="1345218" cy="279141"/>
            </a:xfrm>
            <a:custGeom>
              <a:avLst/>
              <a:gdLst/>
              <a:ahLst/>
              <a:cxnLst/>
              <a:rect r="r" b="b" t="t" l="l"/>
              <a:pathLst>
                <a:path h="279141" w="1345218">
                  <a:moveTo>
                    <a:pt x="105931" y="0"/>
                  </a:moveTo>
                  <a:lnTo>
                    <a:pt x="1239287" y="0"/>
                  </a:lnTo>
                  <a:cubicBezTo>
                    <a:pt x="1267381" y="0"/>
                    <a:pt x="1294325" y="11161"/>
                    <a:pt x="1314191" y="31027"/>
                  </a:cubicBezTo>
                  <a:cubicBezTo>
                    <a:pt x="1334057" y="50893"/>
                    <a:pt x="1345218" y="77837"/>
                    <a:pt x="1345218" y="105931"/>
                  </a:cubicBezTo>
                  <a:lnTo>
                    <a:pt x="1345218" y="173210"/>
                  </a:lnTo>
                  <a:cubicBezTo>
                    <a:pt x="1345218" y="231714"/>
                    <a:pt x="1297791" y="279141"/>
                    <a:pt x="1239287" y="279141"/>
                  </a:cubicBezTo>
                  <a:lnTo>
                    <a:pt x="105931" y="279141"/>
                  </a:lnTo>
                  <a:cubicBezTo>
                    <a:pt x="77837" y="279141"/>
                    <a:pt x="50893" y="267980"/>
                    <a:pt x="31027" y="248115"/>
                  </a:cubicBezTo>
                  <a:cubicBezTo>
                    <a:pt x="11161" y="228249"/>
                    <a:pt x="0" y="201305"/>
                    <a:pt x="0" y="173210"/>
                  </a:cubicBezTo>
                  <a:lnTo>
                    <a:pt x="0" y="105931"/>
                  </a:lnTo>
                  <a:cubicBezTo>
                    <a:pt x="0" y="77837"/>
                    <a:pt x="11161" y="50893"/>
                    <a:pt x="31027" y="31027"/>
                  </a:cubicBezTo>
                  <a:cubicBezTo>
                    <a:pt x="50893" y="11161"/>
                    <a:pt x="77837" y="0"/>
                    <a:pt x="105931" y="0"/>
                  </a:cubicBezTo>
                  <a:close/>
                </a:path>
              </a:pathLst>
            </a:custGeom>
            <a:solidFill>
              <a:srgbClr val="FFFFFF"/>
            </a:solidFill>
            <a:ln w="76200" cap="rnd">
              <a:solidFill>
                <a:srgbClr val="990099"/>
              </a:solidFill>
              <a:prstDash val="solid"/>
              <a:round/>
            </a:ln>
          </p:spPr>
        </p:sp>
        <p:sp>
          <p:nvSpPr>
            <p:cNvPr name="TextBox 30" id="30"/>
            <p:cNvSpPr txBox="true"/>
            <p:nvPr/>
          </p:nvSpPr>
          <p:spPr>
            <a:xfrm>
              <a:off x="0" y="-142875"/>
              <a:ext cx="1345218"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Análise de impacto</a:t>
              </a:r>
            </a:p>
          </p:txBody>
        </p:sp>
      </p:grpSp>
      <p:grpSp>
        <p:nvGrpSpPr>
          <p:cNvPr name="Group 31" id="31"/>
          <p:cNvGrpSpPr/>
          <p:nvPr/>
        </p:nvGrpSpPr>
        <p:grpSpPr>
          <a:xfrm rot="0">
            <a:off x="14084346" y="4749198"/>
            <a:ext cx="4009680" cy="788604"/>
            <a:chOff x="0" y="0"/>
            <a:chExt cx="1419301" cy="279141"/>
          </a:xfrm>
        </p:grpSpPr>
        <p:sp>
          <p:nvSpPr>
            <p:cNvPr name="Freeform 32" id="32"/>
            <p:cNvSpPr/>
            <p:nvPr/>
          </p:nvSpPr>
          <p:spPr>
            <a:xfrm flipH="false" flipV="false" rot="0">
              <a:off x="0" y="0"/>
              <a:ext cx="1419301" cy="279141"/>
            </a:xfrm>
            <a:custGeom>
              <a:avLst/>
              <a:gdLst/>
              <a:ahLst/>
              <a:cxnLst/>
              <a:rect r="r" b="b" t="t" l="l"/>
              <a:pathLst>
                <a:path h="279141" w="1419301">
                  <a:moveTo>
                    <a:pt x="100402" y="0"/>
                  </a:moveTo>
                  <a:lnTo>
                    <a:pt x="1318899" y="0"/>
                  </a:lnTo>
                  <a:cubicBezTo>
                    <a:pt x="1374350" y="0"/>
                    <a:pt x="1419301" y="44952"/>
                    <a:pt x="1419301" y="100402"/>
                  </a:cubicBezTo>
                  <a:lnTo>
                    <a:pt x="1419301" y="178739"/>
                  </a:lnTo>
                  <a:cubicBezTo>
                    <a:pt x="1419301" y="234190"/>
                    <a:pt x="1374350" y="279141"/>
                    <a:pt x="1318899" y="279141"/>
                  </a:cubicBezTo>
                  <a:lnTo>
                    <a:pt x="100402" y="279141"/>
                  </a:lnTo>
                  <a:cubicBezTo>
                    <a:pt x="44952" y="279141"/>
                    <a:pt x="0" y="234190"/>
                    <a:pt x="0" y="178739"/>
                  </a:cubicBezTo>
                  <a:lnTo>
                    <a:pt x="0" y="100402"/>
                  </a:lnTo>
                  <a:cubicBezTo>
                    <a:pt x="0" y="44952"/>
                    <a:pt x="44952" y="0"/>
                    <a:pt x="100402" y="0"/>
                  </a:cubicBezTo>
                  <a:close/>
                </a:path>
              </a:pathLst>
            </a:custGeom>
            <a:solidFill>
              <a:srgbClr val="FFFFFF"/>
            </a:solidFill>
            <a:ln w="76200" cap="rnd">
              <a:solidFill>
                <a:srgbClr val="990099"/>
              </a:solidFill>
              <a:prstDash val="solid"/>
              <a:round/>
            </a:ln>
          </p:spPr>
        </p:sp>
        <p:sp>
          <p:nvSpPr>
            <p:cNvPr name="TextBox 33" id="33"/>
            <p:cNvSpPr txBox="true"/>
            <p:nvPr/>
          </p:nvSpPr>
          <p:spPr>
            <a:xfrm>
              <a:off x="0" y="-142875"/>
              <a:ext cx="14193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Exportar documento</a:t>
              </a:r>
            </a:p>
          </p:txBody>
        </p:sp>
      </p:grpSp>
      <p:sp>
        <p:nvSpPr>
          <p:cNvPr name="AutoShape 34" id="34"/>
          <p:cNvSpPr/>
          <p:nvPr/>
        </p:nvSpPr>
        <p:spPr>
          <a:xfrm flipV="true">
            <a:off x="12033078" y="5143500"/>
            <a:ext cx="2051268" cy="3030367"/>
          </a:xfrm>
          <a:prstGeom prst="line">
            <a:avLst/>
          </a:prstGeom>
          <a:ln cap="flat" w="95250">
            <a:solidFill>
              <a:srgbClr val="990099"/>
            </a:solidFill>
            <a:prstDash val="solid"/>
            <a:headEnd type="none" len="sm" w="sm"/>
            <a:tailEnd type="arrow" len="sm" w="med"/>
          </a:ln>
        </p:spPr>
      </p:sp>
      <p:sp>
        <p:nvSpPr>
          <p:cNvPr name="AutoShape 35" id="35"/>
          <p:cNvSpPr/>
          <p:nvPr/>
        </p:nvSpPr>
        <p:spPr>
          <a:xfrm flipV="true">
            <a:off x="12033078" y="5143500"/>
            <a:ext cx="2051268" cy="1008607"/>
          </a:xfrm>
          <a:prstGeom prst="line">
            <a:avLst/>
          </a:prstGeom>
          <a:ln cap="flat" w="95250">
            <a:solidFill>
              <a:srgbClr val="990099"/>
            </a:solidFill>
            <a:prstDash val="solid"/>
            <a:headEnd type="none" len="sm" w="sm"/>
            <a:tailEnd type="arrow" len="sm" w="med"/>
          </a:ln>
        </p:spPr>
      </p:sp>
      <p:sp>
        <p:nvSpPr>
          <p:cNvPr name="AutoShape 36" id="36"/>
          <p:cNvSpPr/>
          <p:nvPr/>
        </p:nvSpPr>
        <p:spPr>
          <a:xfrm>
            <a:off x="12033078" y="4130348"/>
            <a:ext cx="2051268" cy="1013152"/>
          </a:xfrm>
          <a:prstGeom prst="line">
            <a:avLst/>
          </a:prstGeom>
          <a:ln cap="flat" w="95250">
            <a:solidFill>
              <a:srgbClr val="990099"/>
            </a:solidFill>
            <a:prstDash val="solid"/>
            <a:headEnd type="none" len="sm" w="sm"/>
            <a:tailEnd type="arrow" len="sm" w="med"/>
          </a:ln>
        </p:spPr>
      </p:sp>
      <p:sp>
        <p:nvSpPr>
          <p:cNvPr name="AutoShape 37" id="37"/>
          <p:cNvSpPr/>
          <p:nvPr/>
        </p:nvSpPr>
        <p:spPr>
          <a:xfrm>
            <a:off x="12033078" y="2113133"/>
            <a:ext cx="2051268" cy="3030367"/>
          </a:xfrm>
          <a:prstGeom prst="line">
            <a:avLst/>
          </a:prstGeom>
          <a:ln cap="flat" w="95250">
            <a:solidFill>
              <a:srgbClr val="990099"/>
            </a:solidFill>
            <a:prstDash val="solid"/>
            <a:headEnd type="none" len="sm" w="sm"/>
            <a:tailEnd type="arrow" len="sm" w="med"/>
          </a:ln>
        </p:spPr>
      </p:sp>
    </p:spTree>
  </p:cSld>
  <p:clrMapOvr>
    <a:masterClrMapping/>
  </p:clrMapOvr>
  <p:transition spd="slow">
    <p:cover dir="l"/>
  </p:transition>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1603022" cy="812800"/>
          </a:xfrm>
        </p:grpSpPr>
        <p:sp>
          <p:nvSpPr>
            <p:cNvPr name="Freeform 3" id="3"/>
            <p:cNvSpPr/>
            <p:nvPr/>
          </p:nvSpPr>
          <p:spPr>
            <a:xfrm flipH="false" flipV="false" rot="0">
              <a:off x="0" y="0"/>
              <a:ext cx="1603022" cy="812800"/>
            </a:xfrm>
            <a:custGeom>
              <a:avLst/>
              <a:gdLst/>
              <a:ahLst/>
              <a:cxnLst/>
              <a:rect r="r" b="b" t="t" l="l"/>
              <a:pathLst>
                <a:path h="812800" w="1603022">
                  <a:moveTo>
                    <a:pt x="0" y="0"/>
                  </a:moveTo>
                  <a:lnTo>
                    <a:pt x="1603022" y="0"/>
                  </a:lnTo>
                  <a:lnTo>
                    <a:pt x="1603022" y="812800"/>
                  </a:lnTo>
                  <a:lnTo>
                    <a:pt x="0" y="812800"/>
                  </a:lnTo>
                  <a:close/>
                </a:path>
              </a:pathLst>
            </a:custGeom>
            <a:blipFill>
              <a:blip r:embed="rId2"/>
              <a:stretch>
                <a:fillRect l="0" t="-45" r="0" b="-45"/>
              </a:stretch>
            </a:blipFill>
          </p:spPr>
        </p:sp>
      </p:grpSp>
      <p:grpSp>
        <p:nvGrpSpPr>
          <p:cNvPr name="Group 4" id="4"/>
          <p:cNvGrpSpPr/>
          <p:nvPr/>
        </p:nvGrpSpPr>
        <p:grpSpPr>
          <a:xfrm rot="0">
            <a:off x="15948593" y="8190480"/>
            <a:ext cx="791534" cy="791534"/>
            <a:chOff x="0" y="0"/>
            <a:chExt cx="1055378" cy="1055378"/>
          </a:xfrm>
        </p:grpSpPr>
        <p:grpSp>
          <p:nvGrpSpPr>
            <p:cNvPr name="Group 5" id="5"/>
            <p:cNvGrpSpPr/>
            <p:nvPr/>
          </p:nvGrpSpPr>
          <p:grpSpPr>
            <a:xfrm rot="0">
              <a:off x="0" y="0"/>
              <a:ext cx="1055378" cy="105537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80098"/>
              </a:solidFill>
            </p:spPr>
          </p:sp>
          <p:sp>
            <p:nvSpPr>
              <p:cNvPr name="TextBox 7" id="7"/>
              <p:cNvSpPr txBox="true"/>
              <p:nvPr/>
            </p:nvSpPr>
            <p:spPr>
              <a:xfrm>
                <a:off x="76200" y="-66675"/>
                <a:ext cx="660400" cy="803275"/>
              </a:xfrm>
              <a:prstGeom prst="rect">
                <a:avLst/>
              </a:prstGeom>
            </p:spPr>
            <p:txBody>
              <a:bodyPr anchor="ctr" rtlCol="false" tIns="50800" lIns="50800" bIns="50800" rIns="50800"/>
              <a:lstStyle/>
              <a:p>
                <a:pPr algn="ctr">
                  <a:lnSpc>
                    <a:spcPts val="4474"/>
                  </a:lnSpc>
                </a:pPr>
              </a:p>
            </p:txBody>
          </p:sp>
        </p:grpSp>
        <p:sp>
          <p:nvSpPr>
            <p:cNvPr name="Freeform 8" id="8"/>
            <p:cNvSpPr/>
            <p:nvPr/>
          </p:nvSpPr>
          <p:spPr>
            <a:xfrm flipH="false" flipV="false" rot="0">
              <a:off x="232644" y="232644"/>
              <a:ext cx="590089" cy="590089"/>
            </a:xfrm>
            <a:custGeom>
              <a:avLst/>
              <a:gdLst/>
              <a:ahLst/>
              <a:cxnLst/>
              <a:rect r="r" b="b" t="t" l="l"/>
              <a:pathLst>
                <a:path h="590089" w="590089">
                  <a:moveTo>
                    <a:pt x="0" y="0"/>
                  </a:moveTo>
                  <a:lnTo>
                    <a:pt x="590090" y="0"/>
                  </a:lnTo>
                  <a:lnTo>
                    <a:pt x="590090" y="590090"/>
                  </a:lnTo>
                  <a:lnTo>
                    <a:pt x="0" y="59009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Freeform 9" id="9"/>
          <p:cNvSpPr/>
          <p:nvPr/>
        </p:nvSpPr>
        <p:spPr>
          <a:xfrm flipH="false" flipV="false" rot="0">
            <a:off x="16136187" y="1138569"/>
            <a:ext cx="416346" cy="393967"/>
          </a:xfrm>
          <a:custGeom>
            <a:avLst/>
            <a:gdLst/>
            <a:ahLst/>
            <a:cxnLst/>
            <a:rect r="r" b="b" t="t" l="l"/>
            <a:pathLst>
              <a:path h="393967" w="416346">
                <a:moveTo>
                  <a:pt x="0" y="0"/>
                </a:moveTo>
                <a:lnTo>
                  <a:pt x="416346" y="0"/>
                </a:lnTo>
                <a:lnTo>
                  <a:pt x="416346" y="393968"/>
                </a:lnTo>
                <a:lnTo>
                  <a:pt x="0" y="3939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0" id="10"/>
          <p:cNvGrpSpPr/>
          <p:nvPr/>
        </p:nvGrpSpPr>
        <p:grpSpPr>
          <a:xfrm rot="0">
            <a:off x="1319161" y="8276122"/>
            <a:ext cx="5195701" cy="620250"/>
            <a:chOff x="0" y="0"/>
            <a:chExt cx="1368415" cy="163358"/>
          </a:xfrm>
        </p:grpSpPr>
        <p:sp>
          <p:nvSpPr>
            <p:cNvPr name="Freeform 11" id="11"/>
            <p:cNvSpPr/>
            <p:nvPr/>
          </p:nvSpPr>
          <p:spPr>
            <a:xfrm flipH="false" flipV="false" rot="0">
              <a:off x="0" y="0"/>
              <a:ext cx="1368415" cy="163358"/>
            </a:xfrm>
            <a:custGeom>
              <a:avLst/>
              <a:gdLst/>
              <a:ahLst/>
              <a:cxnLst/>
              <a:rect r="r" b="b" t="t" l="l"/>
              <a:pathLst>
                <a:path h="163358" w="1368415">
                  <a:moveTo>
                    <a:pt x="56622" y="0"/>
                  </a:moveTo>
                  <a:lnTo>
                    <a:pt x="1311793" y="0"/>
                  </a:lnTo>
                  <a:cubicBezTo>
                    <a:pt x="1343064" y="0"/>
                    <a:pt x="1368415" y="25351"/>
                    <a:pt x="1368415" y="56622"/>
                  </a:cubicBezTo>
                  <a:lnTo>
                    <a:pt x="1368415" y="106736"/>
                  </a:lnTo>
                  <a:cubicBezTo>
                    <a:pt x="1368415" y="121753"/>
                    <a:pt x="1362449" y="136155"/>
                    <a:pt x="1351831" y="146774"/>
                  </a:cubicBezTo>
                  <a:cubicBezTo>
                    <a:pt x="1341212" y="157392"/>
                    <a:pt x="1326810" y="163358"/>
                    <a:pt x="1311793" y="163358"/>
                  </a:cubicBezTo>
                  <a:lnTo>
                    <a:pt x="56622" y="163358"/>
                  </a:lnTo>
                  <a:cubicBezTo>
                    <a:pt x="25351" y="163358"/>
                    <a:pt x="0" y="138007"/>
                    <a:pt x="0" y="106736"/>
                  </a:cubicBezTo>
                  <a:lnTo>
                    <a:pt x="0" y="56622"/>
                  </a:lnTo>
                  <a:cubicBezTo>
                    <a:pt x="0" y="41605"/>
                    <a:pt x="5966" y="27203"/>
                    <a:pt x="16584" y="16584"/>
                  </a:cubicBezTo>
                  <a:cubicBezTo>
                    <a:pt x="27203" y="5966"/>
                    <a:pt x="41605" y="0"/>
                    <a:pt x="56622" y="0"/>
                  </a:cubicBezTo>
                  <a:close/>
                </a:path>
              </a:pathLst>
            </a:custGeom>
            <a:solidFill>
              <a:srgbClr val="FED8FF"/>
            </a:solidFill>
            <a:ln w="38100" cap="rnd">
              <a:solidFill>
                <a:srgbClr val="990099"/>
              </a:solidFill>
              <a:prstDash val="solid"/>
              <a:round/>
            </a:ln>
          </p:spPr>
        </p:sp>
        <p:sp>
          <p:nvSpPr>
            <p:cNvPr name="TextBox 12" id="12"/>
            <p:cNvSpPr txBox="true"/>
            <p:nvPr/>
          </p:nvSpPr>
          <p:spPr>
            <a:xfrm>
              <a:off x="0" y="-38100"/>
              <a:ext cx="1368415" cy="201458"/>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5904449" y="8439235"/>
            <a:ext cx="290717" cy="294024"/>
          </a:xfrm>
          <a:custGeom>
            <a:avLst/>
            <a:gdLst/>
            <a:ahLst/>
            <a:cxnLst/>
            <a:rect r="r" b="b" t="t" l="l"/>
            <a:pathLst>
              <a:path h="294024" w="290717">
                <a:moveTo>
                  <a:pt x="0" y="0"/>
                </a:moveTo>
                <a:lnTo>
                  <a:pt x="290716" y="0"/>
                </a:lnTo>
                <a:lnTo>
                  <a:pt x="290716" y="294024"/>
                </a:lnTo>
                <a:lnTo>
                  <a:pt x="0" y="29402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4" id="14"/>
          <p:cNvGrpSpPr/>
          <p:nvPr/>
        </p:nvGrpSpPr>
        <p:grpSpPr>
          <a:xfrm rot="5400000">
            <a:off x="6150126" y="3465128"/>
            <a:ext cx="470096" cy="832378"/>
            <a:chOff x="0" y="0"/>
            <a:chExt cx="401659" cy="711200"/>
          </a:xfrm>
        </p:grpSpPr>
        <p:sp>
          <p:nvSpPr>
            <p:cNvPr name="Freeform 15" id="15"/>
            <p:cNvSpPr/>
            <p:nvPr/>
          </p:nvSpPr>
          <p:spPr>
            <a:xfrm flipH="false" flipV="false" rot="0">
              <a:off x="0" y="0"/>
              <a:ext cx="401659" cy="711200"/>
            </a:xfrm>
            <a:custGeom>
              <a:avLst/>
              <a:gdLst/>
              <a:ahLst/>
              <a:cxnLst/>
              <a:rect r="r" b="b" t="t" l="l"/>
              <a:pathLst>
                <a:path h="711200" w="401659">
                  <a:moveTo>
                    <a:pt x="200829" y="0"/>
                  </a:moveTo>
                  <a:lnTo>
                    <a:pt x="401659" y="711200"/>
                  </a:lnTo>
                  <a:lnTo>
                    <a:pt x="0" y="711200"/>
                  </a:lnTo>
                  <a:lnTo>
                    <a:pt x="200829" y="0"/>
                  </a:lnTo>
                  <a:close/>
                </a:path>
              </a:pathLst>
            </a:custGeom>
            <a:solidFill>
              <a:srgbClr val="FED8FF"/>
            </a:solidFill>
          </p:spPr>
        </p:sp>
        <p:sp>
          <p:nvSpPr>
            <p:cNvPr name="TextBox 16" id="16"/>
            <p:cNvSpPr txBox="true"/>
            <p:nvPr/>
          </p:nvSpPr>
          <p:spPr>
            <a:xfrm>
              <a:off x="62759" y="187325"/>
              <a:ext cx="276140" cy="473075"/>
            </a:xfrm>
            <a:prstGeom prst="rect">
              <a:avLst/>
            </a:prstGeom>
          </p:spPr>
          <p:txBody>
            <a:bodyPr anchor="ctr" rtlCol="false" tIns="50800" lIns="50800" bIns="50800" rIns="50800"/>
            <a:lstStyle/>
            <a:p>
              <a:pPr algn="ctr">
                <a:lnSpc>
                  <a:spcPts val="4474"/>
                </a:lnSpc>
              </a:pPr>
            </a:p>
          </p:txBody>
        </p:sp>
      </p:grpSp>
      <p:grpSp>
        <p:nvGrpSpPr>
          <p:cNvPr name="Group 17" id="17"/>
          <p:cNvGrpSpPr/>
          <p:nvPr/>
        </p:nvGrpSpPr>
        <p:grpSpPr>
          <a:xfrm rot="0">
            <a:off x="2173864" y="3646269"/>
            <a:ext cx="4260175" cy="2396378"/>
            <a:chOff x="0" y="0"/>
            <a:chExt cx="1122021" cy="631145"/>
          </a:xfrm>
        </p:grpSpPr>
        <p:sp>
          <p:nvSpPr>
            <p:cNvPr name="Freeform 18" id="18"/>
            <p:cNvSpPr/>
            <p:nvPr/>
          </p:nvSpPr>
          <p:spPr>
            <a:xfrm flipH="false" flipV="false" rot="0">
              <a:off x="0" y="0"/>
              <a:ext cx="1122021" cy="631145"/>
            </a:xfrm>
            <a:custGeom>
              <a:avLst/>
              <a:gdLst/>
              <a:ahLst/>
              <a:cxnLst/>
              <a:rect r="r" b="b" t="t" l="l"/>
              <a:pathLst>
                <a:path h="631145" w="1122021">
                  <a:moveTo>
                    <a:pt x="39980" y="0"/>
                  </a:moveTo>
                  <a:lnTo>
                    <a:pt x="1082041" y="0"/>
                  </a:lnTo>
                  <a:cubicBezTo>
                    <a:pt x="1092645" y="0"/>
                    <a:pt x="1102814" y="4212"/>
                    <a:pt x="1110311" y="11710"/>
                  </a:cubicBezTo>
                  <a:cubicBezTo>
                    <a:pt x="1117809" y="19208"/>
                    <a:pt x="1122021" y="29377"/>
                    <a:pt x="1122021" y="39980"/>
                  </a:cubicBezTo>
                  <a:lnTo>
                    <a:pt x="1122021" y="591165"/>
                  </a:lnTo>
                  <a:cubicBezTo>
                    <a:pt x="1122021" y="601768"/>
                    <a:pt x="1117809" y="611937"/>
                    <a:pt x="1110311" y="619435"/>
                  </a:cubicBezTo>
                  <a:cubicBezTo>
                    <a:pt x="1102814" y="626933"/>
                    <a:pt x="1092645" y="631145"/>
                    <a:pt x="1082041" y="631145"/>
                  </a:cubicBezTo>
                  <a:lnTo>
                    <a:pt x="39980" y="631145"/>
                  </a:lnTo>
                  <a:cubicBezTo>
                    <a:pt x="29377" y="631145"/>
                    <a:pt x="19208" y="626933"/>
                    <a:pt x="11710" y="619435"/>
                  </a:cubicBezTo>
                  <a:cubicBezTo>
                    <a:pt x="4212" y="611937"/>
                    <a:pt x="0" y="601768"/>
                    <a:pt x="0" y="591165"/>
                  </a:cubicBezTo>
                  <a:lnTo>
                    <a:pt x="0" y="39980"/>
                  </a:lnTo>
                  <a:cubicBezTo>
                    <a:pt x="0" y="29377"/>
                    <a:pt x="4212" y="19208"/>
                    <a:pt x="11710" y="11710"/>
                  </a:cubicBezTo>
                  <a:cubicBezTo>
                    <a:pt x="19208" y="4212"/>
                    <a:pt x="29377" y="0"/>
                    <a:pt x="39980" y="0"/>
                  </a:cubicBezTo>
                  <a:close/>
                </a:path>
              </a:pathLst>
            </a:custGeom>
            <a:solidFill>
              <a:srgbClr val="FED8FF"/>
            </a:solidFill>
            <a:ln w="38100" cap="rnd">
              <a:solidFill>
                <a:srgbClr val="FED8FF"/>
              </a:solidFill>
              <a:prstDash val="solid"/>
              <a:round/>
            </a:ln>
          </p:spPr>
        </p:sp>
        <p:sp>
          <p:nvSpPr>
            <p:cNvPr name="TextBox 19" id="19"/>
            <p:cNvSpPr txBox="true"/>
            <p:nvPr/>
          </p:nvSpPr>
          <p:spPr>
            <a:xfrm>
              <a:off x="0" y="-57150"/>
              <a:ext cx="1122021" cy="688295"/>
            </a:xfrm>
            <a:prstGeom prst="rect">
              <a:avLst/>
            </a:prstGeom>
          </p:spPr>
          <p:txBody>
            <a:bodyPr anchor="ctr" rtlCol="false" tIns="50800" lIns="50800" bIns="50800" rIns="50800"/>
            <a:lstStyle/>
            <a:p>
              <a:pPr algn="just">
                <a:lnSpc>
                  <a:spcPts val="2659"/>
                </a:lnSpc>
              </a:pPr>
            </a:p>
          </p:txBody>
        </p:sp>
      </p:grpSp>
      <p:grpSp>
        <p:nvGrpSpPr>
          <p:cNvPr name="Group 20" id="20"/>
          <p:cNvGrpSpPr/>
          <p:nvPr/>
        </p:nvGrpSpPr>
        <p:grpSpPr>
          <a:xfrm rot="0">
            <a:off x="1448850" y="6327776"/>
            <a:ext cx="4260175" cy="1640268"/>
            <a:chOff x="0" y="0"/>
            <a:chExt cx="1122021" cy="432005"/>
          </a:xfrm>
        </p:grpSpPr>
        <p:sp>
          <p:nvSpPr>
            <p:cNvPr name="Freeform 21" id="21"/>
            <p:cNvSpPr/>
            <p:nvPr/>
          </p:nvSpPr>
          <p:spPr>
            <a:xfrm flipH="false" flipV="false" rot="0">
              <a:off x="0" y="0"/>
              <a:ext cx="1122021" cy="432005"/>
            </a:xfrm>
            <a:custGeom>
              <a:avLst/>
              <a:gdLst/>
              <a:ahLst/>
              <a:cxnLst/>
              <a:rect r="r" b="b" t="t" l="l"/>
              <a:pathLst>
                <a:path h="432005" w="1122021">
                  <a:moveTo>
                    <a:pt x="39980" y="0"/>
                  </a:moveTo>
                  <a:lnTo>
                    <a:pt x="1082041" y="0"/>
                  </a:lnTo>
                  <a:cubicBezTo>
                    <a:pt x="1092645" y="0"/>
                    <a:pt x="1102814" y="4212"/>
                    <a:pt x="1110311" y="11710"/>
                  </a:cubicBezTo>
                  <a:cubicBezTo>
                    <a:pt x="1117809" y="19208"/>
                    <a:pt x="1122021" y="29377"/>
                    <a:pt x="1122021" y="39980"/>
                  </a:cubicBezTo>
                  <a:lnTo>
                    <a:pt x="1122021" y="392025"/>
                  </a:lnTo>
                  <a:cubicBezTo>
                    <a:pt x="1122021" y="402628"/>
                    <a:pt x="1117809" y="412797"/>
                    <a:pt x="1110311" y="420295"/>
                  </a:cubicBezTo>
                  <a:cubicBezTo>
                    <a:pt x="1102814" y="427793"/>
                    <a:pt x="1092645" y="432005"/>
                    <a:pt x="1082041" y="432005"/>
                  </a:cubicBezTo>
                  <a:lnTo>
                    <a:pt x="39980" y="432005"/>
                  </a:lnTo>
                  <a:cubicBezTo>
                    <a:pt x="29377" y="432005"/>
                    <a:pt x="19208" y="427793"/>
                    <a:pt x="11710" y="420295"/>
                  </a:cubicBezTo>
                  <a:cubicBezTo>
                    <a:pt x="4212" y="412797"/>
                    <a:pt x="0" y="402628"/>
                    <a:pt x="0" y="392025"/>
                  </a:cubicBezTo>
                  <a:lnTo>
                    <a:pt x="0" y="39980"/>
                  </a:lnTo>
                  <a:cubicBezTo>
                    <a:pt x="0" y="29377"/>
                    <a:pt x="4212" y="19208"/>
                    <a:pt x="11710" y="11710"/>
                  </a:cubicBezTo>
                  <a:cubicBezTo>
                    <a:pt x="19208" y="4212"/>
                    <a:pt x="29377" y="0"/>
                    <a:pt x="39980" y="0"/>
                  </a:cubicBezTo>
                  <a:close/>
                </a:path>
              </a:pathLst>
            </a:custGeom>
            <a:solidFill>
              <a:srgbClr val="FF8BF7"/>
            </a:solidFill>
            <a:ln w="38100" cap="rnd">
              <a:solidFill>
                <a:srgbClr val="FF8BF7"/>
              </a:solidFill>
              <a:prstDash val="solid"/>
              <a:round/>
            </a:ln>
          </p:spPr>
        </p:sp>
        <p:sp>
          <p:nvSpPr>
            <p:cNvPr name="TextBox 22" id="22"/>
            <p:cNvSpPr txBox="true"/>
            <p:nvPr/>
          </p:nvSpPr>
          <p:spPr>
            <a:xfrm>
              <a:off x="0" y="-38100"/>
              <a:ext cx="1122021" cy="470105"/>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5400000">
            <a:off x="1213802" y="6176990"/>
            <a:ext cx="470096" cy="832378"/>
            <a:chOff x="0" y="0"/>
            <a:chExt cx="401659" cy="711200"/>
          </a:xfrm>
        </p:grpSpPr>
        <p:sp>
          <p:nvSpPr>
            <p:cNvPr name="Freeform 24" id="24"/>
            <p:cNvSpPr/>
            <p:nvPr/>
          </p:nvSpPr>
          <p:spPr>
            <a:xfrm flipH="false" flipV="false" rot="0">
              <a:off x="0" y="0"/>
              <a:ext cx="401659" cy="711200"/>
            </a:xfrm>
            <a:custGeom>
              <a:avLst/>
              <a:gdLst/>
              <a:ahLst/>
              <a:cxnLst/>
              <a:rect r="r" b="b" t="t" l="l"/>
              <a:pathLst>
                <a:path h="711200" w="401659">
                  <a:moveTo>
                    <a:pt x="200829" y="0"/>
                  </a:moveTo>
                  <a:lnTo>
                    <a:pt x="401659" y="711200"/>
                  </a:lnTo>
                  <a:lnTo>
                    <a:pt x="0" y="711200"/>
                  </a:lnTo>
                  <a:lnTo>
                    <a:pt x="200829" y="0"/>
                  </a:lnTo>
                  <a:close/>
                </a:path>
              </a:pathLst>
            </a:custGeom>
            <a:solidFill>
              <a:srgbClr val="FF8BF7"/>
            </a:solidFill>
          </p:spPr>
        </p:sp>
        <p:sp>
          <p:nvSpPr>
            <p:cNvPr name="TextBox 25" id="25"/>
            <p:cNvSpPr txBox="true"/>
            <p:nvPr/>
          </p:nvSpPr>
          <p:spPr>
            <a:xfrm>
              <a:off x="62759" y="187325"/>
              <a:ext cx="276140" cy="473075"/>
            </a:xfrm>
            <a:prstGeom prst="rect">
              <a:avLst/>
            </a:prstGeom>
          </p:spPr>
          <p:txBody>
            <a:bodyPr anchor="ctr" rtlCol="false" tIns="50800" lIns="50800" bIns="50800" rIns="50800"/>
            <a:lstStyle/>
            <a:p>
              <a:pPr algn="ctr">
                <a:lnSpc>
                  <a:spcPts val="4474"/>
                </a:lnSpc>
              </a:pPr>
            </a:p>
          </p:txBody>
        </p:sp>
      </p:grpSp>
      <p:sp>
        <p:nvSpPr>
          <p:cNvPr name="TextBox 26" id="26"/>
          <p:cNvSpPr txBox="true"/>
          <p:nvPr/>
        </p:nvSpPr>
        <p:spPr>
          <a:xfrm rot="0">
            <a:off x="976107" y="109647"/>
            <a:ext cx="8780144" cy="793783"/>
          </a:xfrm>
          <a:prstGeom prst="rect">
            <a:avLst/>
          </a:prstGeom>
        </p:spPr>
        <p:txBody>
          <a:bodyPr anchor="t" rtlCol="false" tIns="0" lIns="0" bIns="0" rIns="0">
            <a:spAutoFit/>
          </a:bodyPr>
          <a:lstStyle/>
          <a:p>
            <a:pPr algn="l" marL="0" indent="0" lvl="0">
              <a:lnSpc>
                <a:spcPts val="5900"/>
              </a:lnSpc>
              <a:spcBef>
                <a:spcPct val="0"/>
              </a:spcBef>
            </a:pPr>
            <a:r>
              <a:rPr lang="en-US" b="true" sz="5000" spc="20">
                <a:solidFill>
                  <a:srgbClr val="000000"/>
                </a:solidFill>
                <a:latin typeface="Poppins Bold"/>
                <a:ea typeface="Poppins Bold"/>
                <a:cs typeface="Poppins Bold"/>
                <a:sym typeface="Poppins Bold"/>
              </a:rPr>
              <a:t>Planejamento de projetos</a:t>
            </a:r>
          </a:p>
        </p:txBody>
      </p:sp>
      <p:sp>
        <p:nvSpPr>
          <p:cNvPr name="TextBox 27" id="27"/>
          <p:cNvSpPr txBox="true"/>
          <p:nvPr/>
        </p:nvSpPr>
        <p:spPr>
          <a:xfrm rot="0">
            <a:off x="17291283"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39</a:t>
            </a:r>
          </a:p>
        </p:txBody>
      </p:sp>
      <p:sp>
        <p:nvSpPr>
          <p:cNvPr name="TextBox 28" id="28"/>
          <p:cNvSpPr txBox="true"/>
          <p:nvPr/>
        </p:nvSpPr>
        <p:spPr>
          <a:xfrm rot="0">
            <a:off x="1568889" y="8405255"/>
            <a:ext cx="3119746" cy="295308"/>
          </a:xfrm>
          <a:prstGeom prst="rect">
            <a:avLst/>
          </a:prstGeom>
        </p:spPr>
        <p:txBody>
          <a:bodyPr anchor="t" rtlCol="false" tIns="0" lIns="0" bIns="0" rIns="0">
            <a:spAutoFit/>
          </a:bodyPr>
          <a:lstStyle/>
          <a:p>
            <a:pPr algn="l">
              <a:lnSpc>
                <a:spcPts val="2100"/>
              </a:lnSpc>
            </a:pPr>
            <a:r>
              <a:rPr lang="en-US" sz="1500">
                <a:solidFill>
                  <a:srgbClr val="990099"/>
                </a:solidFill>
                <a:latin typeface="Codec Pro"/>
                <a:ea typeface="Codec Pro"/>
                <a:cs typeface="Codec Pro"/>
                <a:sym typeface="Codec Pro"/>
              </a:rPr>
              <a:t>Envie uma mensagem para Thalia</a:t>
            </a:r>
          </a:p>
        </p:txBody>
      </p:sp>
      <p:sp>
        <p:nvSpPr>
          <p:cNvPr name="TextBox 29" id="29"/>
          <p:cNvSpPr txBox="true"/>
          <p:nvPr/>
        </p:nvSpPr>
        <p:spPr>
          <a:xfrm rot="0">
            <a:off x="2400070" y="3994518"/>
            <a:ext cx="3807763" cy="1680829"/>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000000"/>
                </a:solidFill>
                <a:latin typeface="Poppins"/>
                <a:ea typeface="Poppins"/>
                <a:cs typeface="Poppins"/>
                <a:sym typeface="Poppins"/>
              </a:rPr>
              <a:t>Olá Thalia, desenvolva um diagrama de caso de uso para planejamento de projetos, onde o usuário insere os requisitos e uma inteligência artificial gera os diagramas</a:t>
            </a:r>
          </a:p>
        </p:txBody>
      </p:sp>
      <p:sp>
        <p:nvSpPr>
          <p:cNvPr name="TextBox 30" id="30"/>
          <p:cNvSpPr txBox="true"/>
          <p:nvPr/>
        </p:nvSpPr>
        <p:spPr>
          <a:xfrm rot="0">
            <a:off x="1675056" y="6574130"/>
            <a:ext cx="3807763" cy="1128511"/>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000000"/>
                </a:solidFill>
                <a:latin typeface="Poppins"/>
                <a:ea typeface="Poppins"/>
                <a:cs typeface="Poppins"/>
                <a:sym typeface="Poppins"/>
              </a:rPr>
              <a:t>Claro, aqui está o diagrama pedido, se necessário alguma alteração por favor, me informe.</a:t>
            </a:r>
          </a:p>
        </p:txBody>
      </p:sp>
      <p:grpSp>
        <p:nvGrpSpPr>
          <p:cNvPr name="Group 31" id="31"/>
          <p:cNvGrpSpPr/>
          <p:nvPr/>
        </p:nvGrpSpPr>
        <p:grpSpPr>
          <a:xfrm rot="0">
            <a:off x="7303391" y="8276122"/>
            <a:ext cx="2107185" cy="620250"/>
            <a:chOff x="0" y="0"/>
            <a:chExt cx="554979" cy="163358"/>
          </a:xfrm>
        </p:grpSpPr>
        <p:sp>
          <p:nvSpPr>
            <p:cNvPr name="Freeform 32" id="32"/>
            <p:cNvSpPr/>
            <p:nvPr/>
          </p:nvSpPr>
          <p:spPr>
            <a:xfrm flipH="false" flipV="false" rot="0">
              <a:off x="0" y="0"/>
              <a:ext cx="554979" cy="163358"/>
            </a:xfrm>
            <a:custGeom>
              <a:avLst/>
              <a:gdLst/>
              <a:ahLst/>
              <a:cxnLst/>
              <a:rect r="r" b="b" t="t" l="l"/>
              <a:pathLst>
                <a:path h="163358" w="554979">
                  <a:moveTo>
                    <a:pt x="81679" y="0"/>
                  </a:moveTo>
                  <a:lnTo>
                    <a:pt x="473300" y="0"/>
                  </a:lnTo>
                  <a:cubicBezTo>
                    <a:pt x="518410" y="0"/>
                    <a:pt x="554979" y="36569"/>
                    <a:pt x="554979" y="81679"/>
                  </a:cubicBezTo>
                  <a:lnTo>
                    <a:pt x="554979" y="81679"/>
                  </a:lnTo>
                  <a:cubicBezTo>
                    <a:pt x="554979" y="103342"/>
                    <a:pt x="546373" y="124117"/>
                    <a:pt x="531056" y="139435"/>
                  </a:cubicBezTo>
                  <a:cubicBezTo>
                    <a:pt x="515738" y="154753"/>
                    <a:pt x="494962" y="163358"/>
                    <a:pt x="473300" y="163358"/>
                  </a:cubicBezTo>
                  <a:lnTo>
                    <a:pt x="81679" y="163358"/>
                  </a:lnTo>
                  <a:cubicBezTo>
                    <a:pt x="36569" y="163358"/>
                    <a:pt x="0" y="126789"/>
                    <a:pt x="0" y="81679"/>
                  </a:cubicBezTo>
                  <a:lnTo>
                    <a:pt x="0" y="81679"/>
                  </a:lnTo>
                  <a:cubicBezTo>
                    <a:pt x="0" y="36569"/>
                    <a:pt x="36569" y="0"/>
                    <a:pt x="81679" y="0"/>
                  </a:cubicBezTo>
                  <a:close/>
                </a:path>
              </a:pathLst>
            </a:custGeom>
            <a:solidFill>
              <a:srgbClr val="FED8FF"/>
            </a:solidFill>
            <a:ln w="38100" cap="rnd">
              <a:solidFill>
                <a:srgbClr val="990099"/>
              </a:solidFill>
              <a:prstDash val="solid"/>
              <a:round/>
            </a:ln>
          </p:spPr>
        </p:sp>
        <p:sp>
          <p:nvSpPr>
            <p:cNvPr name="TextBox 33" id="33"/>
            <p:cNvSpPr txBox="true"/>
            <p:nvPr/>
          </p:nvSpPr>
          <p:spPr>
            <a:xfrm>
              <a:off x="0" y="-38100"/>
              <a:ext cx="554979" cy="201458"/>
            </a:xfrm>
            <a:prstGeom prst="rect">
              <a:avLst/>
            </a:prstGeom>
          </p:spPr>
          <p:txBody>
            <a:bodyPr anchor="ctr" rtlCol="false" tIns="50800" lIns="50800" bIns="50800" rIns="50800"/>
            <a:lstStyle/>
            <a:p>
              <a:pPr algn="ctr">
                <a:lnSpc>
                  <a:spcPts val="2659"/>
                </a:lnSpc>
              </a:pPr>
            </a:p>
          </p:txBody>
        </p:sp>
      </p:grpSp>
      <p:sp>
        <p:nvSpPr>
          <p:cNvPr name="TextBox 34" id="34"/>
          <p:cNvSpPr txBox="true"/>
          <p:nvPr/>
        </p:nvSpPr>
        <p:spPr>
          <a:xfrm rot="0">
            <a:off x="7536005" y="8426704"/>
            <a:ext cx="1641958" cy="300035"/>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990099"/>
                </a:solidFill>
                <a:latin typeface="Poppins"/>
                <a:ea typeface="Poppins"/>
                <a:cs typeface="Poppins"/>
                <a:sym typeface="Poppins"/>
              </a:rPr>
              <a:t>Modo edição</a:t>
            </a:r>
          </a:p>
        </p:txBody>
      </p:sp>
      <p:grpSp>
        <p:nvGrpSpPr>
          <p:cNvPr name="Group 35" id="35"/>
          <p:cNvGrpSpPr/>
          <p:nvPr/>
        </p:nvGrpSpPr>
        <p:grpSpPr>
          <a:xfrm rot="0">
            <a:off x="1064643" y="1028700"/>
            <a:ext cx="16226639" cy="8229600"/>
            <a:chOff x="0" y="0"/>
            <a:chExt cx="4273683" cy="2167467"/>
          </a:xfrm>
        </p:grpSpPr>
        <p:sp>
          <p:nvSpPr>
            <p:cNvPr name="Freeform 36" id="36"/>
            <p:cNvSpPr/>
            <p:nvPr/>
          </p:nvSpPr>
          <p:spPr>
            <a:xfrm flipH="false" flipV="false" rot="0">
              <a:off x="0" y="0"/>
              <a:ext cx="4273683" cy="2167467"/>
            </a:xfrm>
            <a:custGeom>
              <a:avLst/>
              <a:gdLst/>
              <a:ahLst/>
              <a:cxnLst/>
              <a:rect r="r" b="b" t="t" l="l"/>
              <a:pathLst>
                <a:path h="2167467" w="4273683">
                  <a:moveTo>
                    <a:pt x="0" y="0"/>
                  </a:moveTo>
                  <a:lnTo>
                    <a:pt x="4273683" y="0"/>
                  </a:lnTo>
                  <a:lnTo>
                    <a:pt x="4273683" y="2167467"/>
                  </a:lnTo>
                  <a:lnTo>
                    <a:pt x="0" y="2167467"/>
                  </a:lnTo>
                  <a:close/>
                </a:path>
              </a:pathLst>
            </a:custGeom>
            <a:solidFill>
              <a:srgbClr val="000000">
                <a:alpha val="0"/>
              </a:srgbClr>
            </a:solidFill>
            <a:ln w="38100" cap="sq">
              <a:solidFill>
                <a:srgbClr val="990099"/>
              </a:solidFill>
              <a:prstDash val="solid"/>
              <a:miter/>
            </a:ln>
          </p:spPr>
        </p:sp>
        <p:sp>
          <p:nvSpPr>
            <p:cNvPr name="TextBox 37" id="37"/>
            <p:cNvSpPr txBox="true"/>
            <p:nvPr/>
          </p:nvSpPr>
          <p:spPr>
            <a:xfrm>
              <a:off x="0" y="-38100"/>
              <a:ext cx="4273683" cy="2205567"/>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transition spd="slow">
    <p:cover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453671" y="1310501"/>
            <a:ext cx="7668657" cy="7668657"/>
          </a:xfrm>
          <a:custGeom>
            <a:avLst/>
            <a:gdLst/>
            <a:ahLst/>
            <a:cxnLst/>
            <a:rect r="r" b="b" t="t" l="l"/>
            <a:pathLst>
              <a:path h="7668657" w="7668657">
                <a:moveTo>
                  <a:pt x="0" y="0"/>
                </a:moveTo>
                <a:lnTo>
                  <a:pt x="7668658" y="0"/>
                </a:lnTo>
                <a:lnTo>
                  <a:pt x="7668658" y="7668657"/>
                </a:lnTo>
                <a:lnTo>
                  <a:pt x="0" y="76686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2592248"/>
            <a:ext cx="6748903"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a:solidFill>
                  <a:srgbClr val="000000"/>
                </a:solidFill>
                <a:latin typeface="Poppins Heavy"/>
                <a:ea typeface="Poppins Heavy"/>
                <a:cs typeface="Poppins Heavy"/>
                <a:sym typeface="Poppins Heavy"/>
              </a:rPr>
              <a:t>Contextualização</a:t>
            </a:r>
          </a:p>
        </p:txBody>
      </p:sp>
      <p:sp>
        <p:nvSpPr>
          <p:cNvPr name="TextBox 4" id="4"/>
          <p:cNvSpPr txBox="true"/>
          <p:nvPr/>
        </p:nvSpPr>
        <p:spPr>
          <a:xfrm rot="0">
            <a:off x="1028700" y="3552987"/>
            <a:ext cx="11403749" cy="4442229"/>
          </a:xfrm>
          <a:prstGeom prst="rect">
            <a:avLst/>
          </a:prstGeom>
        </p:spPr>
        <p:txBody>
          <a:bodyPr anchor="t" rtlCol="false" tIns="0" lIns="0" bIns="0" rIns="0">
            <a:spAutoFit/>
          </a:bodyPr>
          <a:lstStyle/>
          <a:p>
            <a:pPr algn="just" marL="0" indent="0" lvl="0">
              <a:lnSpc>
                <a:spcPts val="5040"/>
              </a:lnSpc>
              <a:spcBef>
                <a:spcPct val="0"/>
              </a:spcBef>
            </a:pPr>
            <a:r>
              <a:rPr lang="en-US" b="true" sz="3600">
                <a:solidFill>
                  <a:srgbClr val="000000"/>
                </a:solidFill>
                <a:latin typeface="Sarabun Bold"/>
                <a:ea typeface="Sarabun Bold"/>
                <a:cs typeface="Sarabun Bold"/>
                <a:sym typeface="Sarabun Bold"/>
              </a:rPr>
              <a:t>As ferramentas de modelagem de software e sistemas desempenham um papel crucial no desenvolvimento de soluções tecnológicas. Elas ajudam a traduzir requisitos em representações visuais, como diagramas de caso de uso, atividades e sequências, promovendo um entendimento claro entre equipes técnicas e não técnicas.</a:t>
            </a:r>
          </a:p>
        </p:txBody>
      </p:sp>
      <p:sp>
        <p:nvSpPr>
          <p:cNvPr name="Freeform 5" id="5"/>
          <p:cNvSpPr/>
          <p:nvPr/>
        </p:nvSpPr>
        <p:spPr>
          <a:xfrm flipH="false" flipV="false" rot="0">
            <a:off x="802956" y="-1385709"/>
            <a:ext cx="2575912" cy="2575912"/>
          </a:xfrm>
          <a:custGeom>
            <a:avLst/>
            <a:gdLst/>
            <a:ahLst/>
            <a:cxnLst/>
            <a:rect r="r" b="b" t="t" l="l"/>
            <a:pathLst>
              <a:path h="2575912" w="2575912">
                <a:moveTo>
                  <a:pt x="0" y="0"/>
                </a:moveTo>
                <a:lnTo>
                  <a:pt x="2575911" y="0"/>
                </a:lnTo>
                <a:lnTo>
                  <a:pt x="2575911" y="2575911"/>
                </a:lnTo>
                <a:lnTo>
                  <a:pt x="0" y="2575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7259300" y="9220200"/>
            <a:ext cx="428625"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4</a:t>
            </a:r>
          </a:p>
        </p:txBody>
      </p:sp>
    </p:spTree>
  </p:cSld>
  <p:clrMapOvr>
    <a:masterClrMapping/>
  </p:clrMapOvr>
  <p:transition spd="slow">
    <p:cover dir="l"/>
  </p:transition>
</p:sld>
</file>

<file path=ppt/slides/slide4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1603022" cy="812800"/>
          </a:xfrm>
        </p:grpSpPr>
        <p:sp>
          <p:nvSpPr>
            <p:cNvPr name="Freeform 3" id="3"/>
            <p:cNvSpPr/>
            <p:nvPr/>
          </p:nvSpPr>
          <p:spPr>
            <a:xfrm flipH="false" flipV="false" rot="0">
              <a:off x="0" y="0"/>
              <a:ext cx="1603022" cy="812800"/>
            </a:xfrm>
            <a:custGeom>
              <a:avLst/>
              <a:gdLst/>
              <a:ahLst/>
              <a:cxnLst/>
              <a:rect r="r" b="b" t="t" l="l"/>
              <a:pathLst>
                <a:path h="812800" w="1603022">
                  <a:moveTo>
                    <a:pt x="0" y="0"/>
                  </a:moveTo>
                  <a:lnTo>
                    <a:pt x="1603022" y="0"/>
                  </a:lnTo>
                  <a:lnTo>
                    <a:pt x="1603022" y="812800"/>
                  </a:lnTo>
                  <a:lnTo>
                    <a:pt x="0" y="812800"/>
                  </a:lnTo>
                  <a:close/>
                </a:path>
              </a:pathLst>
            </a:custGeom>
            <a:blipFill>
              <a:blip r:embed="rId2"/>
              <a:stretch>
                <a:fillRect l="0" t="-22" r="0" b="-22"/>
              </a:stretch>
            </a:blipFill>
          </p:spPr>
        </p:sp>
      </p:grpSp>
      <p:grpSp>
        <p:nvGrpSpPr>
          <p:cNvPr name="Group 4" id="4"/>
          <p:cNvGrpSpPr/>
          <p:nvPr/>
        </p:nvGrpSpPr>
        <p:grpSpPr>
          <a:xfrm rot="0">
            <a:off x="15948593" y="8190480"/>
            <a:ext cx="791534" cy="791534"/>
            <a:chOff x="0" y="0"/>
            <a:chExt cx="1055378" cy="1055378"/>
          </a:xfrm>
        </p:grpSpPr>
        <p:grpSp>
          <p:nvGrpSpPr>
            <p:cNvPr name="Group 5" id="5"/>
            <p:cNvGrpSpPr/>
            <p:nvPr/>
          </p:nvGrpSpPr>
          <p:grpSpPr>
            <a:xfrm rot="0">
              <a:off x="0" y="0"/>
              <a:ext cx="1055378" cy="105537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80098"/>
              </a:solidFill>
            </p:spPr>
          </p:sp>
          <p:sp>
            <p:nvSpPr>
              <p:cNvPr name="TextBox 7" id="7"/>
              <p:cNvSpPr txBox="true"/>
              <p:nvPr/>
            </p:nvSpPr>
            <p:spPr>
              <a:xfrm>
                <a:off x="76200" y="-66675"/>
                <a:ext cx="660400" cy="803275"/>
              </a:xfrm>
              <a:prstGeom prst="rect">
                <a:avLst/>
              </a:prstGeom>
            </p:spPr>
            <p:txBody>
              <a:bodyPr anchor="ctr" rtlCol="false" tIns="50800" lIns="50800" bIns="50800" rIns="50800"/>
              <a:lstStyle/>
              <a:p>
                <a:pPr algn="ctr">
                  <a:lnSpc>
                    <a:spcPts val="4474"/>
                  </a:lnSpc>
                </a:pPr>
              </a:p>
            </p:txBody>
          </p:sp>
        </p:grpSp>
        <p:sp>
          <p:nvSpPr>
            <p:cNvPr name="Freeform 8" id="8"/>
            <p:cNvSpPr/>
            <p:nvPr/>
          </p:nvSpPr>
          <p:spPr>
            <a:xfrm flipH="false" flipV="false" rot="0">
              <a:off x="232644" y="232644"/>
              <a:ext cx="590089" cy="590089"/>
            </a:xfrm>
            <a:custGeom>
              <a:avLst/>
              <a:gdLst/>
              <a:ahLst/>
              <a:cxnLst/>
              <a:rect r="r" b="b" t="t" l="l"/>
              <a:pathLst>
                <a:path h="590089" w="590089">
                  <a:moveTo>
                    <a:pt x="0" y="0"/>
                  </a:moveTo>
                  <a:lnTo>
                    <a:pt x="590090" y="0"/>
                  </a:lnTo>
                  <a:lnTo>
                    <a:pt x="590090" y="590090"/>
                  </a:lnTo>
                  <a:lnTo>
                    <a:pt x="0" y="59009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Freeform 9" id="9"/>
          <p:cNvSpPr/>
          <p:nvPr/>
        </p:nvSpPr>
        <p:spPr>
          <a:xfrm flipH="false" flipV="false" rot="0">
            <a:off x="16136187" y="1138569"/>
            <a:ext cx="416346" cy="393967"/>
          </a:xfrm>
          <a:custGeom>
            <a:avLst/>
            <a:gdLst/>
            <a:ahLst/>
            <a:cxnLst/>
            <a:rect r="r" b="b" t="t" l="l"/>
            <a:pathLst>
              <a:path h="393967" w="416346">
                <a:moveTo>
                  <a:pt x="0" y="0"/>
                </a:moveTo>
                <a:lnTo>
                  <a:pt x="416346" y="0"/>
                </a:lnTo>
                <a:lnTo>
                  <a:pt x="416346" y="393968"/>
                </a:lnTo>
                <a:lnTo>
                  <a:pt x="0" y="3939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0" id="10"/>
          <p:cNvGrpSpPr/>
          <p:nvPr/>
        </p:nvGrpSpPr>
        <p:grpSpPr>
          <a:xfrm rot="0">
            <a:off x="5045011" y="8276122"/>
            <a:ext cx="2452860" cy="620250"/>
            <a:chOff x="0" y="0"/>
            <a:chExt cx="646021" cy="163358"/>
          </a:xfrm>
        </p:grpSpPr>
        <p:sp>
          <p:nvSpPr>
            <p:cNvPr name="Freeform 11" id="11"/>
            <p:cNvSpPr/>
            <p:nvPr/>
          </p:nvSpPr>
          <p:spPr>
            <a:xfrm flipH="false" flipV="false" rot="0">
              <a:off x="0" y="0"/>
              <a:ext cx="646021" cy="163358"/>
            </a:xfrm>
            <a:custGeom>
              <a:avLst/>
              <a:gdLst/>
              <a:ahLst/>
              <a:cxnLst/>
              <a:rect r="r" b="b" t="t" l="l"/>
              <a:pathLst>
                <a:path h="163358" w="646021">
                  <a:moveTo>
                    <a:pt x="81679" y="0"/>
                  </a:moveTo>
                  <a:lnTo>
                    <a:pt x="564342" y="0"/>
                  </a:lnTo>
                  <a:cubicBezTo>
                    <a:pt x="586004" y="0"/>
                    <a:pt x="606780" y="8605"/>
                    <a:pt x="622098" y="23923"/>
                  </a:cubicBezTo>
                  <a:cubicBezTo>
                    <a:pt x="637415" y="39241"/>
                    <a:pt x="646021" y="60016"/>
                    <a:pt x="646021" y="81679"/>
                  </a:cubicBezTo>
                  <a:lnTo>
                    <a:pt x="646021" y="81679"/>
                  </a:lnTo>
                  <a:cubicBezTo>
                    <a:pt x="646021" y="126789"/>
                    <a:pt x="609452" y="163358"/>
                    <a:pt x="564342" y="163358"/>
                  </a:cubicBezTo>
                  <a:lnTo>
                    <a:pt x="81679" y="163358"/>
                  </a:lnTo>
                  <a:cubicBezTo>
                    <a:pt x="36569" y="163358"/>
                    <a:pt x="0" y="126789"/>
                    <a:pt x="0" y="81679"/>
                  </a:cubicBezTo>
                  <a:lnTo>
                    <a:pt x="0" y="81679"/>
                  </a:lnTo>
                  <a:cubicBezTo>
                    <a:pt x="0" y="36569"/>
                    <a:pt x="36569" y="0"/>
                    <a:pt x="81679" y="0"/>
                  </a:cubicBezTo>
                  <a:close/>
                </a:path>
              </a:pathLst>
            </a:custGeom>
            <a:solidFill>
              <a:srgbClr val="FED8FF"/>
            </a:solidFill>
            <a:ln w="38100" cap="rnd">
              <a:solidFill>
                <a:srgbClr val="990099"/>
              </a:solidFill>
              <a:prstDash val="solid"/>
              <a:round/>
            </a:ln>
          </p:spPr>
        </p:sp>
        <p:sp>
          <p:nvSpPr>
            <p:cNvPr name="TextBox 12" id="12"/>
            <p:cNvSpPr txBox="true"/>
            <p:nvPr/>
          </p:nvSpPr>
          <p:spPr>
            <a:xfrm>
              <a:off x="0" y="-57150"/>
              <a:ext cx="646021" cy="220508"/>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251249" y="2611755"/>
            <a:ext cx="3175043" cy="406448"/>
            <a:chOff x="0" y="0"/>
            <a:chExt cx="1276101" cy="163358"/>
          </a:xfrm>
        </p:grpSpPr>
        <p:sp>
          <p:nvSpPr>
            <p:cNvPr name="Freeform 14" id="14"/>
            <p:cNvSpPr/>
            <p:nvPr/>
          </p:nvSpPr>
          <p:spPr>
            <a:xfrm flipH="false" flipV="false" rot="0">
              <a:off x="0" y="0"/>
              <a:ext cx="1276101" cy="163358"/>
            </a:xfrm>
            <a:custGeom>
              <a:avLst/>
              <a:gdLst/>
              <a:ahLst/>
              <a:cxnLst/>
              <a:rect r="r" b="b" t="t" l="l"/>
              <a:pathLst>
                <a:path h="163358" w="1276101">
                  <a:moveTo>
                    <a:pt x="43891" y="0"/>
                  </a:moveTo>
                  <a:lnTo>
                    <a:pt x="1232210" y="0"/>
                  </a:lnTo>
                  <a:cubicBezTo>
                    <a:pt x="1243851" y="0"/>
                    <a:pt x="1255015" y="4624"/>
                    <a:pt x="1263246" y="12855"/>
                  </a:cubicBezTo>
                  <a:cubicBezTo>
                    <a:pt x="1271477" y="21086"/>
                    <a:pt x="1276101" y="32250"/>
                    <a:pt x="1276101" y="43891"/>
                  </a:cubicBezTo>
                  <a:lnTo>
                    <a:pt x="1276101" y="119467"/>
                  </a:lnTo>
                  <a:cubicBezTo>
                    <a:pt x="1276101" y="143708"/>
                    <a:pt x="1256450" y="163358"/>
                    <a:pt x="1232210" y="163358"/>
                  </a:cubicBezTo>
                  <a:lnTo>
                    <a:pt x="43891" y="163358"/>
                  </a:lnTo>
                  <a:cubicBezTo>
                    <a:pt x="19650" y="163358"/>
                    <a:pt x="0" y="143708"/>
                    <a:pt x="0" y="119467"/>
                  </a:cubicBezTo>
                  <a:lnTo>
                    <a:pt x="0" y="43891"/>
                  </a:lnTo>
                  <a:cubicBezTo>
                    <a:pt x="0" y="19650"/>
                    <a:pt x="19650" y="0"/>
                    <a:pt x="43891" y="0"/>
                  </a:cubicBezTo>
                  <a:close/>
                </a:path>
              </a:pathLst>
            </a:custGeom>
            <a:solidFill>
              <a:srgbClr val="FED8FF"/>
            </a:solidFill>
            <a:ln w="38100" cap="sq">
              <a:solidFill>
                <a:srgbClr val="990099"/>
              </a:solidFill>
              <a:prstDash val="solid"/>
              <a:miter/>
            </a:ln>
          </p:spPr>
        </p:sp>
        <p:sp>
          <p:nvSpPr>
            <p:cNvPr name="TextBox 15" id="15"/>
            <p:cNvSpPr txBox="true"/>
            <p:nvPr/>
          </p:nvSpPr>
          <p:spPr>
            <a:xfrm>
              <a:off x="0" y="-38100"/>
              <a:ext cx="1276101" cy="201458"/>
            </a:xfrm>
            <a:prstGeom prst="rect">
              <a:avLst/>
            </a:prstGeom>
          </p:spPr>
          <p:txBody>
            <a:bodyPr anchor="ctr" rtlCol="false" tIns="50800" lIns="50800" bIns="50800" rIns="50800"/>
            <a:lstStyle/>
            <a:p>
              <a:pPr algn="ctr">
                <a:lnSpc>
                  <a:spcPts val="2659"/>
                </a:lnSpc>
              </a:pPr>
            </a:p>
          </p:txBody>
        </p:sp>
      </p:grpSp>
      <p:sp>
        <p:nvSpPr>
          <p:cNvPr name="Freeform 16" id="16"/>
          <p:cNvSpPr/>
          <p:nvPr/>
        </p:nvSpPr>
        <p:spPr>
          <a:xfrm flipH="false" flipV="false" rot="0">
            <a:off x="4014477" y="2692695"/>
            <a:ext cx="232034" cy="244568"/>
          </a:xfrm>
          <a:custGeom>
            <a:avLst/>
            <a:gdLst/>
            <a:ahLst/>
            <a:cxnLst/>
            <a:rect r="r" b="b" t="t" l="l"/>
            <a:pathLst>
              <a:path h="244568" w="232034">
                <a:moveTo>
                  <a:pt x="0" y="0"/>
                </a:moveTo>
                <a:lnTo>
                  <a:pt x="232034" y="0"/>
                </a:lnTo>
                <a:lnTo>
                  <a:pt x="232034" y="244568"/>
                </a:lnTo>
                <a:lnTo>
                  <a:pt x="0" y="24456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AutoShape 17" id="17"/>
          <p:cNvSpPr/>
          <p:nvPr/>
        </p:nvSpPr>
        <p:spPr>
          <a:xfrm>
            <a:off x="1028700" y="3513503"/>
            <a:ext cx="3624873" cy="0"/>
          </a:xfrm>
          <a:prstGeom prst="line">
            <a:avLst/>
          </a:prstGeom>
          <a:ln cap="flat" w="38100">
            <a:solidFill>
              <a:srgbClr val="FF8BF7"/>
            </a:solidFill>
            <a:prstDash val="solid"/>
            <a:headEnd type="none" len="sm" w="sm"/>
            <a:tailEnd type="none" len="sm" w="sm"/>
          </a:ln>
        </p:spPr>
      </p:sp>
      <p:grpSp>
        <p:nvGrpSpPr>
          <p:cNvPr name="Group 18" id="18"/>
          <p:cNvGrpSpPr/>
          <p:nvPr/>
        </p:nvGrpSpPr>
        <p:grpSpPr>
          <a:xfrm rot="0">
            <a:off x="1221566" y="3747633"/>
            <a:ext cx="270489" cy="145616"/>
            <a:chOff x="0" y="0"/>
            <a:chExt cx="716622" cy="385789"/>
          </a:xfrm>
        </p:grpSpPr>
        <p:sp>
          <p:nvSpPr>
            <p:cNvPr name="Freeform 19" id="19"/>
            <p:cNvSpPr/>
            <p:nvPr/>
          </p:nvSpPr>
          <p:spPr>
            <a:xfrm flipH="false" flipV="false" rot="0">
              <a:off x="0" y="0"/>
              <a:ext cx="716622" cy="385789"/>
            </a:xfrm>
            <a:custGeom>
              <a:avLst/>
              <a:gdLst/>
              <a:ahLst/>
              <a:cxnLst/>
              <a:rect r="r" b="b" t="t" l="l"/>
              <a:pathLst>
                <a:path h="385789" w="716622">
                  <a:moveTo>
                    <a:pt x="358311" y="385789"/>
                  </a:moveTo>
                  <a:lnTo>
                    <a:pt x="716622" y="0"/>
                  </a:lnTo>
                  <a:lnTo>
                    <a:pt x="0" y="0"/>
                  </a:lnTo>
                  <a:lnTo>
                    <a:pt x="358311" y="385789"/>
                  </a:lnTo>
                  <a:close/>
                </a:path>
              </a:pathLst>
            </a:custGeom>
            <a:solidFill>
              <a:srgbClr val="FEFEFE"/>
            </a:solidFill>
          </p:spPr>
        </p:sp>
        <p:sp>
          <p:nvSpPr>
            <p:cNvPr name="TextBox 20" id="20"/>
            <p:cNvSpPr txBox="true"/>
            <p:nvPr/>
          </p:nvSpPr>
          <p:spPr>
            <a:xfrm>
              <a:off x="111972" y="-115319"/>
              <a:ext cx="492677" cy="321991"/>
            </a:xfrm>
            <a:prstGeom prst="rect">
              <a:avLst/>
            </a:prstGeom>
          </p:spPr>
          <p:txBody>
            <a:bodyPr anchor="ctr" rtlCol="false" tIns="50800" lIns="50800" bIns="50800" rIns="50800"/>
            <a:lstStyle/>
            <a:p>
              <a:pPr algn="ctr">
                <a:lnSpc>
                  <a:spcPts val="4474"/>
                </a:lnSpc>
              </a:pPr>
            </a:p>
          </p:txBody>
        </p:sp>
      </p:grpSp>
      <p:grpSp>
        <p:nvGrpSpPr>
          <p:cNvPr name="Group 21" id="21"/>
          <p:cNvGrpSpPr/>
          <p:nvPr/>
        </p:nvGrpSpPr>
        <p:grpSpPr>
          <a:xfrm rot="0">
            <a:off x="1219681" y="4314804"/>
            <a:ext cx="532841" cy="279949"/>
            <a:chOff x="0" y="0"/>
            <a:chExt cx="297812" cy="156467"/>
          </a:xfrm>
        </p:grpSpPr>
        <p:sp>
          <p:nvSpPr>
            <p:cNvPr name="Freeform 22" id="22"/>
            <p:cNvSpPr/>
            <p:nvPr/>
          </p:nvSpPr>
          <p:spPr>
            <a:xfrm flipH="false" flipV="false" rot="0">
              <a:off x="0" y="0"/>
              <a:ext cx="297812" cy="156467"/>
            </a:xfrm>
            <a:custGeom>
              <a:avLst/>
              <a:gdLst/>
              <a:ahLst/>
              <a:cxnLst/>
              <a:rect r="r" b="b" t="t" l="l"/>
              <a:pathLst>
                <a:path h="156467" w="297812">
                  <a:moveTo>
                    <a:pt x="0" y="0"/>
                  </a:moveTo>
                  <a:lnTo>
                    <a:pt x="297812" y="0"/>
                  </a:lnTo>
                  <a:lnTo>
                    <a:pt x="297812" y="156467"/>
                  </a:lnTo>
                  <a:lnTo>
                    <a:pt x="0" y="156467"/>
                  </a:lnTo>
                  <a:close/>
                </a:path>
              </a:pathLst>
            </a:custGeom>
            <a:solidFill>
              <a:srgbClr val="FEFEFE"/>
            </a:solidFill>
            <a:ln w="9525" cap="sq">
              <a:solidFill>
                <a:srgbClr val="000000"/>
              </a:solidFill>
              <a:prstDash val="solid"/>
              <a:miter/>
            </a:ln>
          </p:spPr>
        </p:sp>
        <p:sp>
          <p:nvSpPr>
            <p:cNvPr name="TextBox 23" id="23"/>
            <p:cNvSpPr txBox="true"/>
            <p:nvPr/>
          </p:nvSpPr>
          <p:spPr>
            <a:xfrm>
              <a:off x="0" y="-142875"/>
              <a:ext cx="297812" cy="299342"/>
            </a:xfrm>
            <a:prstGeom prst="rect">
              <a:avLst/>
            </a:prstGeom>
          </p:spPr>
          <p:txBody>
            <a:bodyPr anchor="ctr" rtlCol="false" tIns="50800" lIns="50800" bIns="50800" rIns="50800"/>
            <a:lstStyle/>
            <a:p>
              <a:pPr algn="ctr">
                <a:lnSpc>
                  <a:spcPts val="4474"/>
                </a:lnSpc>
              </a:pPr>
            </a:p>
          </p:txBody>
        </p:sp>
      </p:grpSp>
      <p:grpSp>
        <p:nvGrpSpPr>
          <p:cNvPr name="Group 24" id="24"/>
          <p:cNvGrpSpPr/>
          <p:nvPr/>
        </p:nvGrpSpPr>
        <p:grpSpPr>
          <a:xfrm rot="0">
            <a:off x="1922801" y="4305997"/>
            <a:ext cx="532841" cy="279949"/>
            <a:chOff x="0" y="0"/>
            <a:chExt cx="297812" cy="156467"/>
          </a:xfrm>
        </p:grpSpPr>
        <p:sp>
          <p:nvSpPr>
            <p:cNvPr name="Freeform 25" id="25"/>
            <p:cNvSpPr/>
            <p:nvPr/>
          </p:nvSpPr>
          <p:spPr>
            <a:xfrm flipH="false" flipV="false" rot="0">
              <a:off x="0" y="0"/>
              <a:ext cx="297812" cy="156467"/>
            </a:xfrm>
            <a:custGeom>
              <a:avLst/>
              <a:gdLst/>
              <a:ahLst/>
              <a:cxnLst/>
              <a:rect r="r" b="b" t="t" l="l"/>
              <a:pathLst>
                <a:path h="156467" w="297812">
                  <a:moveTo>
                    <a:pt x="78233" y="0"/>
                  </a:moveTo>
                  <a:lnTo>
                    <a:pt x="219578" y="0"/>
                  </a:lnTo>
                  <a:cubicBezTo>
                    <a:pt x="262786" y="0"/>
                    <a:pt x="297812" y="35026"/>
                    <a:pt x="297812" y="78233"/>
                  </a:cubicBezTo>
                  <a:lnTo>
                    <a:pt x="297812" y="78233"/>
                  </a:lnTo>
                  <a:cubicBezTo>
                    <a:pt x="297812" y="98982"/>
                    <a:pt x="289569" y="118881"/>
                    <a:pt x="274898" y="133553"/>
                  </a:cubicBezTo>
                  <a:cubicBezTo>
                    <a:pt x="260226" y="148224"/>
                    <a:pt x="240327" y="156467"/>
                    <a:pt x="219578" y="156467"/>
                  </a:cubicBezTo>
                  <a:lnTo>
                    <a:pt x="78233" y="156467"/>
                  </a:lnTo>
                  <a:cubicBezTo>
                    <a:pt x="57485" y="156467"/>
                    <a:pt x="37586" y="148224"/>
                    <a:pt x="22914" y="133553"/>
                  </a:cubicBezTo>
                  <a:cubicBezTo>
                    <a:pt x="8242" y="118881"/>
                    <a:pt x="0" y="98982"/>
                    <a:pt x="0" y="78233"/>
                  </a:cubicBezTo>
                  <a:lnTo>
                    <a:pt x="0" y="78233"/>
                  </a:lnTo>
                  <a:cubicBezTo>
                    <a:pt x="0" y="57485"/>
                    <a:pt x="8242" y="37586"/>
                    <a:pt x="22914" y="22914"/>
                  </a:cubicBezTo>
                  <a:cubicBezTo>
                    <a:pt x="37586" y="8242"/>
                    <a:pt x="57485" y="0"/>
                    <a:pt x="78233" y="0"/>
                  </a:cubicBezTo>
                  <a:close/>
                </a:path>
              </a:pathLst>
            </a:custGeom>
            <a:solidFill>
              <a:srgbClr val="FEFEFE"/>
            </a:solidFill>
            <a:ln w="9525" cap="rnd">
              <a:solidFill>
                <a:srgbClr val="000000"/>
              </a:solidFill>
              <a:prstDash val="solid"/>
              <a:round/>
            </a:ln>
          </p:spPr>
        </p:sp>
        <p:sp>
          <p:nvSpPr>
            <p:cNvPr name="TextBox 26" id="26"/>
            <p:cNvSpPr txBox="true"/>
            <p:nvPr/>
          </p:nvSpPr>
          <p:spPr>
            <a:xfrm>
              <a:off x="0" y="-142875"/>
              <a:ext cx="297812" cy="299342"/>
            </a:xfrm>
            <a:prstGeom prst="rect">
              <a:avLst/>
            </a:prstGeom>
          </p:spPr>
          <p:txBody>
            <a:bodyPr anchor="ctr" rtlCol="false" tIns="50800" lIns="50800" bIns="50800" rIns="50800"/>
            <a:lstStyle/>
            <a:p>
              <a:pPr algn="ctr">
                <a:lnSpc>
                  <a:spcPts val="4474"/>
                </a:lnSpc>
              </a:pPr>
            </a:p>
          </p:txBody>
        </p:sp>
      </p:grpSp>
      <p:grpSp>
        <p:nvGrpSpPr>
          <p:cNvPr name="Group 27" id="27"/>
          <p:cNvGrpSpPr/>
          <p:nvPr/>
        </p:nvGrpSpPr>
        <p:grpSpPr>
          <a:xfrm rot="0">
            <a:off x="3296274" y="4226623"/>
            <a:ext cx="477294" cy="477294"/>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lnTo>
                    <a:pt x="812800" y="406400"/>
                  </a:lnTo>
                  <a:lnTo>
                    <a:pt x="406400" y="812800"/>
                  </a:lnTo>
                  <a:lnTo>
                    <a:pt x="0" y="406400"/>
                  </a:lnTo>
                  <a:lnTo>
                    <a:pt x="406400" y="0"/>
                  </a:lnTo>
                  <a:close/>
                </a:path>
              </a:pathLst>
            </a:custGeom>
            <a:solidFill>
              <a:srgbClr val="FEFEFE"/>
            </a:solidFill>
            <a:ln w="9525" cap="sq">
              <a:solidFill>
                <a:srgbClr val="000000"/>
              </a:solidFill>
              <a:prstDash val="solid"/>
              <a:miter/>
            </a:ln>
          </p:spPr>
        </p:sp>
        <p:sp>
          <p:nvSpPr>
            <p:cNvPr name="TextBox 29" id="29"/>
            <p:cNvSpPr txBox="true"/>
            <p:nvPr/>
          </p:nvSpPr>
          <p:spPr>
            <a:xfrm>
              <a:off x="139700" y="-3175"/>
              <a:ext cx="533400" cy="676275"/>
            </a:xfrm>
            <a:prstGeom prst="rect">
              <a:avLst/>
            </a:prstGeom>
          </p:spPr>
          <p:txBody>
            <a:bodyPr anchor="ctr" rtlCol="false" tIns="50800" lIns="50800" bIns="50800" rIns="50800"/>
            <a:lstStyle/>
            <a:p>
              <a:pPr algn="ctr">
                <a:lnSpc>
                  <a:spcPts val="4474"/>
                </a:lnSpc>
              </a:pPr>
            </a:p>
          </p:txBody>
        </p:sp>
      </p:grpSp>
      <p:grpSp>
        <p:nvGrpSpPr>
          <p:cNvPr name="Group 30" id="30"/>
          <p:cNvGrpSpPr/>
          <p:nvPr/>
        </p:nvGrpSpPr>
        <p:grpSpPr>
          <a:xfrm rot="0">
            <a:off x="4014477" y="4226623"/>
            <a:ext cx="438697" cy="438697"/>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EFE"/>
            </a:solidFill>
            <a:ln w="9525" cap="sq">
              <a:solidFill>
                <a:srgbClr val="000000"/>
              </a:solidFill>
              <a:prstDash val="solid"/>
              <a:miter/>
            </a:ln>
          </p:spPr>
        </p:sp>
        <p:sp>
          <p:nvSpPr>
            <p:cNvPr name="TextBox 32" id="32"/>
            <p:cNvSpPr txBox="true"/>
            <p:nvPr/>
          </p:nvSpPr>
          <p:spPr>
            <a:xfrm>
              <a:off x="76200" y="-66675"/>
              <a:ext cx="660400" cy="803275"/>
            </a:xfrm>
            <a:prstGeom prst="rect">
              <a:avLst/>
            </a:prstGeom>
          </p:spPr>
          <p:txBody>
            <a:bodyPr anchor="ctr" rtlCol="false" tIns="50800" lIns="50800" bIns="50800" rIns="50800"/>
            <a:lstStyle/>
            <a:p>
              <a:pPr algn="ctr">
                <a:lnSpc>
                  <a:spcPts val="4474"/>
                </a:lnSpc>
              </a:pPr>
            </a:p>
          </p:txBody>
        </p:sp>
      </p:grpSp>
      <p:grpSp>
        <p:nvGrpSpPr>
          <p:cNvPr name="Group 33" id="33"/>
          <p:cNvGrpSpPr/>
          <p:nvPr/>
        </p:nvGrpSpPr>
        <p:grpSpPr>
          <a:xfrm rot="5400000">
            <a:off x="3283507" y="5434567"/>
            <a:ext cx="502829" cy="439975"/>
            <a:chOff x="0" y="0"/>
            <a:chExt cx="812800" cy="711200"/>
          </a:xfrm>
        </p:grpSpPr>
        <p:sp>
          <p:nvSpPr>
            <p:cNvPr name="Freeform 34" id="34"/>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FEFEFE"/>
            </a:solidFill>
            <a:ln w="9525" cap="sq">
              <a:solidFill>
                <a:srgbClr val="000000"/>
              </a:solidFill>
              <a:prstDash val="solid"/>
              <a:miter/>
            </a:ln>
          </p:spPr>
        </p:sp>
        <p:sp>
          <p:nvSpPr>
            <p:cNvPr name="TextBox 35" id="35"/>
            <p:cNvSpPr txBox="true"/>
            <p:nvPr/>
          </p:nvSpPr>
          <p:spPr>
            <a:xfrm>
              <a:off x="127000" y="187325"/>
              <a:ext cx="558800" cy="473075"/>
            </a:xfrm>
            <a:prstGeom prst="rect">
              <a:avLst/>
            </a:prstGeom>
          </p:spPr>
          <p:txBody>
            <a:bodyPr anchor="ctr" rtlCol="false" tIns="50800" lIns="50800" bIns="50800" rIns="50800"/>
            <a:lstStyle/>
            <a:p>
              <a:pPr algn="ctr">
                <a:lnSpc>
                  <a:spcPts val="4474"/>
                </a:lnSpc>
              </a:pPr>
            </a:p>
          </p:txBody>
        </p:sp>
      </p:grpSp>
      <p:grpSp>
        <p:nvGrpSpPr>
          <p:cNvPr name="Group 36" id="36"/>
          <p:cNvGrpSpPr/>
          <p:nvPr/>
        </p:nvGrpSpPr>
        <p:grpSpPr>
          <a:xfrm rot="0">
            <a:off x="3925959" y="5472971"/>
            <a:ext cx="615734" cy="363166"/>
            <a:chOff x="0" y="0"/>
            <a:chExt cx="784848" cy="462912"/>
          </a:xfrm>
        </p:grpSpPr>
        <p:sp>
          <p:nvSpPr>
            <p:cNvPr name="Freeform 37" id="37"/>
            <p:cNvSpPr/>
            <p:nvPr/>
          </p:nvSpPr>
          <p:spPr>
            <a:xfrm flipH="false" flipV="false" rot="0">
              <a:off x="0" y="0"/>
              <a:ext cx="784848" cy="462912"/>
            </a:xfrm>
            <a:custGeom>
              <a:avLst/>
              <a:gdLst/>
              <a:ahLst/>
              <a:cxnLst/>
              <a:rect r="r" b="b" t="t" l="l"/>
              <a:pathLst>
                <a:path h="462912" w="784848">
                  <a:moveTo>
                    <a:pt x="273050" y="0"/>
                  </a:moveTo>
                  <a:lnTo>
                    <a:pt x="0" y="231456"/>
                  </a:lnTo>
                  <a:lnTo>
                    <a:pt x="273050" y="462912"/>
                  </a:lnTo>
                  <a:lnTo>
                    <a:pt x="273050" y="329562"/>
                  </a:lnTo>
                  <a:lnTo>
                    <a:pt x="511798" y="329562"/>
                  </a:lnTo>
                  <a:lnTo>
                    <a:pt x="511798" y="462912"/>
                  </a:lnTo>
                  <a:lnTo>
                    <a:pt x="784848" y="231456"/>
                  </a:lnTo>
                  <a:lnTo>
                    <a:pt x="511798" y="0"/>
                  </a:lnTo>
                  <a:lnTo>
                    <a:pt x="511798" y="133350"/>
                  </a:lnTo>
                  <a:lnTo>
                    <a:pt x="273050" y="133350"/>
                  </a:lnTo>
                  <a:lnTo>
                    <a:pt x="273050" y="0"/>
                  </a:lnTo>
                  <a:close/>
                </a:path>
              </a:pathLst>
            </a:custGeom>
            <a:solidFill>
              <a:srgbClr val="FEFEFE"/>
            </a:solidFill>
            <a:ln w="9525" cap="sq">
              <a:solidFill>
                <a:srgbClr val="000000"/>
              </a:solidFill>
              <a:prstDash val="solid"/>
              <a:miter/>
            </a:ln>
          </p:spPr>
        </p:sp>
        <p:sp>
          <p:nvSpPr>
            <p:cNvPr name="TextBox 38" id="38"/>
            <p:cNvSpPr txBox="true"/>
            <p:nvPr/>
          </p:nvSpPr>
          <p:spPr>
            <a:xfrm>
              <a:off x="101600" y="-3175"/>
              <a:ext cx="581648" cy="326387"/>
            </a:xfrm>
            <a:prstGeom prst="rect">
              <a:avLst/>
            </a:prstGeom>
          </p:spPr>
          <p:txBody>
            <a:bodyPr anchor="ctr" rtlCol="false" tIns="50800" lIns="50800" bIns="50800" rIns="50800"/>
            <a:lstStyle/>
            <a:p>
              <a:pPr algn="ctr">
                <a:lnSpc>
                  <a:spcPts val="4474"/>
                </a:lnSpc>
              </a:pPr>
            </a:p>
          </p:txBody>
        </p:sp>
      </p:grpSp>
      <p:grpSp>
        <p:nvGrpSpPr>
          <p:cNvPr name="Group 39" id="39"/>
          <p:cNvGrpSpPr/>
          <p:nvPr/>
        </p:nvGrpSpPr>
        <p:grpSpPr>
          <a:xfrm rot="0">
            <a:off x="3925959" y="4885785"/>
            <a:ext cx="615734" cy="307867"/>
            <a:chOff x="0" y="0"/>
            <a:chExt cx="812800" cy="406400"/>
          </a:xfrm>
        </p:grpSpPr>
        <p:sp>
          <p:nvSpPr>
            <p:cNvPr name="Freeform 40" id="40"/>
            <p:cNvSpPr/>
            <p:nvPr/>
          </p:nvSpPr>
          <p:spPr>
            <a:xfrm flipH="false" flipV="false" rot="0">
              <a:off x="0" y="0"/>
              <a:ext cx="812800" cy="406400"/>
            </a:xfrm>
            <a:custGeom>
              <a:avLst/>
              <a:gdLst/>
              <a:ahLst/>
              <a:cxnLst/>
              <a:rect r="r" b="b" t="t" l="l"/>
              <a:pathLst>
                <a:path h="406400" w="812800">
                  <a:moveTo>
                    <a:pt x="0" y="0"/>
                  </a:moveTo>
                  <a:lnTo>
                    <a:pt x="609600" y="0"/>
                  </a:lnTo>
                  <a:lnTo>
                    <a:pt x="812800" y="203200"/>
                  </a:lnTo>
                  <a:lnTo>
                    <a:pt x="609600" y="406400"/>
                  </a:lnTo>
                  <a:lnTo>
                    <a:pt x="0" y="406400"/>
                  </a:lnTo>
                  <a:lnTo>
                    <a:pt x="203200" y="203200"/>
                  </a:lnTo>
                  <a:lnTo>
                    <a:pt x="0" y="0"/>
                  </a:lnTo>
                  <a:close/>
                </a:path>
              </a:pathLst>
            </a:custGeom>
            <a:solidFill>
              <a:srgbClr val="FEFEFE"/>
            </a:solidFill>
            <a:ln w="9525" cap="sq">
              <a:solidFill>
                <a:srgbClr val="000000"/>
              </a:solidFill>
              <a:prstDash val="solid"/>
              <a:miter/>
            </a:ln>
          </p:spPr>
        </p:sp>
        <p:sp>
          <p:nvSpPr>
            <p:cNvPr name="TextBox 41" id="41"/>
            <p:cNvSpPr txBox="true"/>
            <p:nvPr/>
          </p:nvSpPr>
          <p:spPr>
            <a:xfrm>
              <a:off x="177800" y="-142875"/>
              <a:ext cx="558800" cy="549275"/>
            </a:xfrm>
            <a:prstGeom prst="rect">
              <a:avLst/>
            </a:prstGeom>
          </p:spPr>
          <p:txBody>
            <a:bodyPr anchor="ctr" rtlCol="false" tIns="50800" lIns="50800" bIns="50800" rIns="50800"/>
            <a:lstStyle/>
            <a:p>
              <a:pPr algn="ctr">
                <a:lnSpc>
                  <a:spcPts val="4474"/>
                </a:lnSpc>
              </a:pPr>
            </a:p>
          </p:txBody>
        </p:sp>
      </p:grpSp>
      <p:grpSp>
        <p:nvGrpSpPr>
          <p:cNvPr name="Group 42" id="42"/>
          <p:cNvGrpSpPr/>
          <p:nvPr/>
        </p:nvGrpSpPr>
        <p:grpSpPr>
          <a:xfrm rot="0">
            <a:off x="1227903" y="4864287"/>
            <a:ext cx="516397" cy="350863"/>
            <a:chOff x="0" y="0"/>
            <a:chExt cx="608010" cy="413108"/>
          </a:xfrm>
        </p:grpSpPr>
        <p:sp>
          <p:nvSpPr>
            <p:cNvPr name="Freeform 43" id="43"/>
            <p:cNvSpPr/>
            <p:nvPr/>
          </p:nvSpPr>
          <p:spPr>
            <a:xfrm flipH="false" flipV="false" rot="0">
              <a:off x="0" y="0"/>
              <a:ext cx="608010" cy="413108"/>
            </a:xfrm>
            <a:custGeom>
              <a:avLst/>
              <a:gdLst/>
              <a:ahLst/>
              <a:cxnLst/>
              <a:rect r="r" b="b" t="t" l="l"/>
              <a:pathLst>
                <a:path h="413108" w="608010">
                  <a:moveTo>
                    <a:pt x="304005" y="0"/>
                  </a:moveTo>
                  <a:cubicBezTo>
                    <a:pt x="136108" y="0"/>
                    <a:pt x="0" y="92477"/>
                    <a:pt x="0" y="206554"/>
                  </a:cubicBezTo>
                  <a:cubicBezTo>
                    <a:pt x="0" y="320631"/>
                    <a:pt x="136108" y="413108"/>
                    <a:pt x="304005" y="413108"/>
                  </a:cubicBezTo>
                  <a:cubicBezTo>
                    <a:pt x="471902" y="413108"/>
                    <a:pt x="608010" y="320631"/>
                    <a:pt x="608010" y="206554"/>
                  </a:cubicBezTo>
                  <a:cubicBezTo>
                    <a:pt x="608010" y="92477"/>
                    <a:pt x="471902" y="0"/>
                    <a:pt x="304005" y="0"/>
                  </a:cubicBezTo>
                  <a:close/>
                </a:path>
              </a:pathLst>
            </a:custGeom>
            <a:solidFill>
              <a:srgbClr val="FEFEFE"/>
            </a:solidFill>
            <a:ln w="9525" cap="sq">
              <a:solidFill>
                <a:srgbClr val="000000"/>
              </a:solidFill>
              <a:prstDash val="solid"/>
              <a:miter/>
            </a:ln>
          </p:spPr>
        </p:sp>
        <p:sp>
          <p:nvSpPr>
            <p:cNvPr name="TextBox 44" id="44"/>
            <p:cNvSpPr txBox="true"/>
            <p:nvPr/>
          </p:nvSpPr>
          <p:spPr>
            <a:xfrm>
              <a:off x="57001" y="-104146"/>
              <a:ext cx="494008" cy="478526"/>
            </a:xfrm>
            <a:prstGeom prst="rect">
              <a:avLst/>
            </a:prstGeom>
          </p:spPr>
          <p:txBody>
            <a:bodyPr anchor="ctr" rtlCol="false" tIns="50800" lIns="50800" bIns="50800" rIns="50800"/>
            <a:lstStyle/>
            <a:p>
              <a:pPr algn="ctr">
                <a:lnSpc>
                  <a:spcPts val="4474"/>
                </a:lnSpc>
              </a:pPr>
            </a:p>
          </p:txBody>
        </p:sp>
      </p:grpSp>
      <p:grpSp>
        <p:nvGrpSpPr>
          <p:cNvPr name="Group 45" id="45"/>
          <p:cNvGrpSpPr/>
          <p:nvPr/>
        </p:nvGrpSpPr>
        <p:grpSpPr>
          <a:xfrm rot="0">
            <a:off x="1971205" y="4864287"/>
            <a:ext cx="484437" cy="423883"/>
            <a:chOff x="0" y="0"/>
            <a:chExt cx="812800" cy="711200"/>
          </a:xfrm>
        </p:grpSpPr>
        <p:sp>
          <p:nvSpPr>
            <p:cNvPr name="Freeform 46" id="46"/>
            <p:cNvSpPr/>
            <p:nvPr/>
          </p:nvSpPr>
          <p:spPr>
            <a:xfrm flipH="false" flipV="false" rot="0">
              <a:off x="0" y="0"/>
              <a:ext cx="812811" cy="711200"/>
            </a:xfrm>
            <a:custGeom>
              <a:avLst/>
              <a:gdLst/>
              <a:ahLst/>
              <a:cxnLst/>
              <a:rect r="r" b="b" t="t" l="l"/>
              <a:pathLst>
                <a:path h="711200" w="812811">
                  <a:moveTo>
                    <a:pt x="530371" y="0"/>
                  </a:moveTo>
                  <a:lnTo>
                    <a:pt x="282407" y="0"/>
                  </a:lnTo>
                  <a:cubicBezTo>
                    <a:pt x="126426" y="0"/>
                    <a:pt x="0" y="123512"/>
                    <a:pt x="0" y="275871"/>
                  </a:cubicBezTo>
                  <a:cubicBezTo>
                    <a:pt x="0" y="386169"/>
                    <a:pt x="66279" y="481310"/>
                    <a:pt x="162037" y="525451"/>
                  </a:cubicBezTo>
                  <a:lnTo>
                    <a:pt x="162037" y="711200"/>
                  </a:lnTo>
                  <a:lnTo>
                    <a:pt x="353844" y="551732"/>
                  </a:lnTo>
                  <a:lnTo>
                    <a:pt x="530371" y="551732"/>
                  </a:lnTo>
                  <a:cubicBezTo>
                    <a:pt x="686363" y="551732"/>
                    <a:pt x="812800" y="428220"/>
                    <a:pt x="812800" y="275861"/>
                  </a:cubicBezTo>
                  <a:cubicBezTo>
                    <a:pt x="812811" y="123512"/>
                    <a:pt x="686363" y="0"/>
                    <a:pt x="530371" y="0"/>
                  </a:cubicBezTo>
                  <a:close/>
                </a:path>
              </a:pathLst>
            </a:custGeom>
            <a:solidFill>
              <a:srgbClr val="FEFEFE"/>
            </a:solidFill>
            <a:ln w="9525" cap="sq">
              <a:solidFill>
                <a:srgbClr val="000000"/>
              </a:solidFill>
              <a:prstDash val="solid"/>
              <a:miter/>
            </a:ln>
          </p:spPr>
        </p:sp>
        <p:sp>
          <p:nvSpPr>
            <p:cNvPr name="TextBox 47" id="47"/>
            <p:cNvSpPr txBox="true"/>
            <p:nvPr/>
          </p:nvSpPr>
          <p:spPr>
            <a:xfrm>
              <a:off x="0" y="-104775"/>
              <a:ext cx="812800" cy="625475"/>
            </a:xfrm>
            <a:prstGeom prst="rect">
              <a:avLst/>
            </a:prstGeom>
          </p:spPr>
          <p:txBody>
            <a:bodyPr anchor="ctr" rtlCol="false" tIns="50800" lIns="50800" bIns="50800" rIns="50800"/>
            <a:lstStyle/>
            <a:p>
              <a:pPr algn="ctr">
                <a:lnSpc>
                  <a:spcPts val="4474"/>
                </a:lnSpc>
              </a:pPr>
            </a:p>
          </p:txBody>
        </p:sp>
      </p:grpSp>
      <p:sp>
        <p:nvSpPr>
          <p:cNvPr name="AutoShape 48" id="48"/>
          <p:cNvSpPr/>
          <p:nvPr/>
        </p:nvSpPr>
        <p:spPr>
          <a:xfrm>
            <a:off x="1251333" y="5542293"/>
            <a:ext cx="1123354" cy="9917"/>
          </a:xfrm>
          <a:prstGeom prst="line">
            <a:avLst/>
          </a:prstGeom>
          <a:ln cap="flat" w="19050">
            <a:solidFill>
              <a:srgbClr val="000000"/>
            </a:solidFill>
            <a:prstDash val="sysDot"/>
            <a:headEnd type="none" len="sm" w="sm"/>
            <a:tailEnd type="arrow" len="sm" w="med"/>
          </a:ln>
        </p:spPr>
      </p:sp>
      <p:sp>
        <p:nvSpPr>
          <p:cNvPr name="AutoShape 49" id="49"/>
          <p:cNvSpPr/>
          <p:nvPr/>
        </p:nvSpPr>
        <p:spPr>
          <a:xfrm>
            <a:off x="1251333" y="5755064"/>
            <a:ext cx="1123354" cy="0"/>
          </a:xfrm>
          <a:prstGeom prst="line">
            <a:avLst/>
          </a:prstGeom>
          <a:ln cap="flat" w="19050">
            <a:solidFill>
              <a:srgbClr val="000000"/>
            </a:solidFill>
            <a:prstDash val="solid"/>
            <a:headEnd type="none" len="sm" w="sm"/>
            <a:tailEnd type="arrow" len="sm" w="med"/>
          </a:ln>
        </p:spPr>
      </p:sp>
      <p:grpSp>
        <p:nvGrpSpPr>
          <p:cNvPr name="Group 50" id="50"/>
          <p:cNvGrpSpPr/>
          <p:nvPr/>
        </p:nvGrpSpPr>
        <p:grpSpPr>
          <a:xfrm rot="0">
            <a:off x="2782021" y="5339148"/>
            <a:ext cx="185355" cy="185355"/>
            <a:chOff x="0" y="0"/>
            <a:chExt cx="812800" cy="812800"/>
          </a:xfrm>
        </p:grpSpPr>
        <p:sp>
          <p:nvSpPr>
            <p:cNvPr name="Freeform 51" id="5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9525" cap="sq">
              <a:solidFill>
                <a:srgbClr val="000000"/>
              </a:solidFill>
              <a:prstDash val="solid"/>
              <a:miter/>
            </a:ln>
          </p:spPr>
        </p:sp>
        <p:sp>
          <p:nvSpPr>
            <p:cNvPr name="TextBox 52" id="52"/>
            <p:cNvSpPr txBox="true"/>
            <p:nvPr/>
          </p:nvSpPr>
          <p:spPr>
            <a:xfrm>
              <a:off x="76200" y="57150"/>
              <a:ext cx="660400" cy="679450"/>
            </a:xfrm>
            <a:prstGeom prst="rect">
              <a:avLst/>
            </a:prstGeom>
          </p:spPr>
          <p:txBody>
            <a:bodyPr anchor="ctr" rtlCol="false" tIns="15996" lIns="15996" bIns="15996" rIns="15996"/>
            <a:lstStyle/>
            <a:p>
              <a:pPr algn="ctr">
                <a:lnSpc>
                  <a:spcPts val="2984"/>
                </a:lnSpc>
              </a:pPr>
            </a:p>
          </p:txBody>
        </p:sp>
      </p:grpSp>
      <p:sp>
        <p:nvSpPr>
          <p:cNvPr name="AutoShape 53" id="53"/>
          <p:cNvSpPr/>
          <p:nvPr/>
        </p:nvSpPr>
        <p:spPr>
          <a:xfrm flipV="true">
            <a:off x="2874699" y="5524503"/>
            <a:ext cx="0" cy="314942"/>
          </a:xfrm>
          <a:prstGeom prst="line">
            <a:avLst/>
          </a:prstGeom>
          <a:ln cap="flat" w="9525">
            <a:solidFill>
              <a:srgbClr val="000000"/>
            </a:solidFill>
            <a:prstDash val="solid"/>
            <a:headEnd type="none" len="sm" w="sm"/>
            <a:tailEnd type="none" len="sm" w="sm"/>
          </a:ln>
        </p:spPr>
      </p:sp>
      <p:sp>
        <p:nvSpPr>
          <p:cNvPr name="AutoShape 54" id="54"/>
          <p:cNvSpPr/>
          <p:nvPr/>
        </p:nvSpPr>
        <p:spPr>
          <a:xfrm flipH="true" flipV="true">
            <a:off x="2874699" y="5579249"/>
            <a:ext cx="97375" cy="123502"/>
          </a:xfrm>
          <a:prstGeom prst="line">
            <a:avLst/>
          </a:prstGeom>
          <a:ln cap="flat" w="9525">
            <a:solidFill>
              <a:srgbClr val="000000"/>
            </a:solidFill>
            <a:prstDash val="solid"/>
            <a:headEnd type="none" len="sm" w="sm"/>
            <a:tailEnd type="none" len="sm" w="sm"/>
          </a:ln>
        </p:spPr>
      </p:sp>
      <p:sp>
        <p:nvSpPr>
          <p:cNvPr name="AutoShape 55" id="55"/>
          <p:cNvSpPr/>
          <p:nvPr/>
        </p:nvSpPr>
        <p:spPr>
          <a:xfrm flipH="true">
            <a:off x="2779890" y="5579249"/>
            <a:ext cx="94809" cy="123502"/>
          </a:xfrm>
          <a:prstGeom prst="line">
            <a:avLst/>
          </a:prstGeom>
          <a:ln cap="flat" w="9525">
            <a:solidFill>
              <a:srgbClr val="000000"/>
            </a:solidFill>
            <a:prstDash val="solid"/>
            <a:headEnd type="none" len="sm" w="sm"/>
            <a:tailEnd type="none" len="sm" w="sm"/>
          </a:ln>
        </p:spPr>
      </p:sp>
      <p:sp>
        <p:nvSpPr>
          <p:cNvPr name="AutoShape 56" id="56"/>
          <p:cNvSpPr/>
          <p:nvPr/>
        </p:nvSpPr>
        <p:spPr>
          <a:xfrm flipH="true" flipV="true">
            <a:off x="2874699" y="5828651"/>
            <a:ext cx="95293" cy="137899"/>
          </a:xfrm>
          <a:prstGeom prst="line">
            <a:avLst/>
          </a:prstGeom>
          <a:ln cap="flat" w="9525">
            <a:solidFill>
              <a:srgbClr val="000000"/>
            </a:solidFill>
            <a:prstDash val="solid"/>
            <a:headEnd type="none" len="sm" w="sm"/>
            <a:tailEnd type="none" len="sm" w="sm"/>
          </a:ln>
        </p:spPr>
      </p:sp>
      <p:sp>
        <p:nvSpPr>
          <p:cNvPr name="AutoShape 57" id="57"/>
          <p:cNvSpPr/>
          <p:nvPr/>
        </p:nvSpPr>
        <p:spPr>
          <a:xfrm flipH="true">
            <a:off x="2786863" y="5828651"/>
            <a:ext cx="87836" cy="137899"/>
          </a:xfrm>
          <a:prstGeom prst="line">
            <a:avLst/>
          </a:prstGeom>
          <a:ln cap="flat" w="9525">
            <a:solidFill>
              <a:srgbClr val="000000"/>
            </a:solidFill>
            <a:prstDash val="solid"/>
            <a:headEnd type="none" len="sm" w="sm"/>
            <a:tailEnd type="none" len="sm" w="sm"/>
          </a:ln>
        </p:spPr>
      </p:sp>
      <p:grpSp>
        <p:nvGrpSpPr>
          <p:cNvPr name="Group 58" id="58"/>
          <p:cNvGrpSpPr/>
          <p:nvPr/>
        </p:nvGrpSpPr>
        <p:grpSpPr>
          <a:xfrm rot="0">
            <a:off x="2631644" y="4870978"/>
            <a:ext cx="501280" cy="375960"/>
            <a:chOff x="0" y="0"/>
            <a:chExt cx="812800" cy="609600"/>
          </a:xfrm>
        </p:grpSpPr>
        <p:sp>
          <p:nvSpPr>
            <p:cNvPr name="Freeform 59" id="59"/>
            <p:cNvSpPr/>
            <p:nvPr/>
          </p:nvSpPr>
          <p:spPr>
            <a:xfrm flipH="false" flipV="false" rot="0">
              <a:off x="0" y="0"/>
              <a:ext cx="812800" cy="609600"/>
            </a:xfrm>
            <a:custGeom>
              <a:avLst/>
              <a:gdLst/>
              <a:ahLst/>
              <a:cxnLst/>
              <a:rect r="r" b="b" t="t" l="l"/>
              <a:pathLst>
                <a:path h="609600" w="812800">
                  <a:moveTo>
                    <a:pt x="203200" y="609600"/>
                  </a:moveTo>
                  <a:lnTo>
                    <a:pt x="609600" y="609600"/>
                  </a:lnTo>
                  <a:lnTo>
                    <a:pt x="812800" y="0"/>
                  </a:lnTo>
                  <a:lnTo>
                    <a:pt x="0" y="0"/>
                  </a:lnTo>
                  <a:lnTo>
                    <a:pt x="203200" y="609600"/>
                  </a:lnTo>
                  <a:close/>
                </a:path>
              </a:pathLst>
            </a:custGeom>
            <a:solidFill>
              <a:srgbClr val="FEFEFE"/>
            </a:solidFill>
            <a:ln w="9525" cap="sq">
              <a:solidFill>
                <a:srgbClr val="000000"/>
              </a:solidFill>
              <a:prstDash val="solid"/>
              <a:miter/>
            </a:ln>
          </p:spPr>
        </p:sp>
        <p:sp>
          <p:nvSpPr>
            <p:cNvPr name="TextBox 60" id="60"/>
            <p:cNvSpPr txBox="true"/>
            <p:nvPr/>
          </p:nvSpPr>
          <p:spPr>
            <a:xfrm>
              <a:off x="127000" y="-142875"/>
              <a:ext cx="558800" cy="752475"/>
            </a:xfrm>
            <a:prstGeom prst="rect">
              <a:avLst/>
            </a:prstGeom>
          </p:spPr>
          <p:txBody>
            <a:bodyPr anchor="ctr" rtlCol="false" tIns="50800" lIns="50800" bIns="50800" rIns="50800"/>
            <a:lstStyle/>
            <a:p>
              <a:pPr algn="ctr">
                <a:lnSpc>
                  <a:spcPts val="4474"/>
                </a:lnSpc>
              </a:pPr>
            </a:p>
          </p:txBody>
        </p:sp>
      </p:grpSp>
      <p:grpSp>
        <p:nvGrpSpPr>
          <p:cNvPr name="Group 61" id="61"/>
          <p:cNvGrpSpPr/>
          <p:nvPr/>
        </p:nvGrpSpPr>
        <p:grpSpPr>
          <a:xfrm rot="0">
            <a:off x="3260191" y="4837267"/>
            <a:ext cx="549460" cy="412095"/>
            <a:chOff x="0" y="0"/>
            <a:chExt cx="812800" cy="609600"/>
          </a:xfrm>
        </p:grpSpPr>
        <p:sp>
          <p:nvSpPr>
            <p:cNvPr name="Freeform 62" id="62"/>
            <p:cNvSpPr/>
            <p:nvPr/>
          </p:nvSpPr>
          <p:spPr>
            <a:xfrm flipH="false" flipV="false" rot="0">
              <a:off x="0" y="0"/>
              <a:ext cx="812800" cy="609600"/>
            </a:xfrm>
            <a:custGeom>
              <a:avLst/>
              <a:gdLst/>
              <a:ahLst/>
              <a:cxnLst/>
              <a:rect r="r" b="b" t="t" l="l"/>
              <a:pathLst>
                <a:path h="609600" w="812800">
                  <a:moveTo>
                    <a:pt x="203200" y="0"/>
                  </a:moveTo>
                  <a:lnTo>
                    <a:pt x="812800" y="0"/>
                  </a:lnTo>
                  <a:lnTo>
                    <a:pt x="609600" y="609600"/>
                  </a:lnTo>
                  <a:lnTo>
                    <a:pt x="0" y="609600"/>
                  </a:lnTo>
                  <a:lnTo>
                    <a:pt x="203200" y="0"/>
                  </a:lnTo>
                  <a:close/>
                </a:path>
              </a:pathLst>
            </a:custGeom>
            <a:solidFill>
              <a:srgbClr val="FEFEFE"/>
            </a:solidFill>
            <a:ln w="9525" cap="sq">
              <a:solidFill>
                <a:srgbClr val="000000"/>
              </a:solidFill>
              <a:prstDash val="solid"/>
              <a:miter/>
            </a:ln>
          </p:spPr>
        </p:sp>
        <p:sp>
          <p:nvSpPr>
            <p:cNvPr name="TextBox 63" id="63"/>
            <p:cNvSpPr txBox="true"/>
            <p:nvPr/>
          </p:nvSpPr>
          <p:spPr>
            <a:xfrm>
              <a:off x="101600" y="-142875"/>
              <a:ext cx="609600" cy="752475"/>
            </a:xfrm>
            <a:prstGeom prst="rect">
              <a:avLst/>
            </a:prstGeom>
          </p:spPr>
          <p:txBody>
            <a:bodyPr anchor="ctr" rtlCol="false" tIns="50800" lIns="50800" bIns="50800" rIns="50800"/>
            <a:lstStyle/>
            <a:p>
              <a:pPr algn="ctr">
                <a:lnSpc>
                  <a:spcPts val="4474"/>
                </a:lnSpc>
              </a:pPr>
            </a:p>
          </p:txBody>
        </p:sp>
      </p:grpSp>
      <p:sp>
        <p:nvSpPr>
          <p:cNvPr name="AutoShape 64" id="64"/>
          <p:cNvSpPr/>
          <p:nvPr/>
        </p:nvSpPr>
        <p:spPr>
          <a:xfrm>
            <a:off x="1028792" y="4076679"/>
            <a:ext cx="3624873" cy="0"/>
          </a:xfrm>
          <a:prstGeom prst="line">
            <a:avLst/>
          </a:prstGeom>
          <a:ln cap="flat" w="38100">
            <a:solidFill>
              <a:srgbClr val="FF8BF7"/>
            </a:solidFill>
            <a:prstDash val="solid"/>
            <a:headEnd type="none" len="sm" w="sm"/>
            <a:tailEnd type="none" len="sm" w="sm"/>
          </a:ln>
        </p:spPr>
      </p:sp>
      <p:grpSp>
        <p:nvGrpSpPr>
          <p:cNvPr name="Group 65" id="65"/>
          <p:cNvGrpSpPr/>
          <p:nvPr/>
        </p:nvGrpSpPr>
        <p:grpSpPr>
          <a:xfrm rot="5400000">
            <a:off x="1235465" y="6031289"/>
            <a:ext cx="501273" cy="501273"/>
            <a:chOff x="0" y="0"/>
            <a:chExt cx="812800" cy="812800"/>
          </a:xfrm>
        </p:grpSpPr>
        <p:sp>
          <p:nvSpPr>
            <p:cNvPr name="Freeform 66" id="66"/>
            <p:cNvSpPr/>
            <p:nvPr/>
          </p:nvSpPr>
          <p:spPr>
            <a:xfrm flipH="false" flipV="false" rot="0">
              <a:off x="0" y="0"/>
              <a:ext cx="812800" cy="812800"/>
            </a:xfrm>
            <a:custGeom>
              <a:avLst/>
              <a:gdLst/>
              <a:ahLst/>
              <a:cxnLst/>
              <a:rect r="r" b="b" t="t" l="l"/>
              <a:pathLst>
                <a:path h="812800" w="812800">
                  <a:moveTo>
                    <a:pt x="406400" y="0"/>
                  </a:moveTo>
                  <a:lnTo>
                    <a:pt x="0" y="406400"/>
                  </a:lnTo>
                  <a:lnTo>
                    <a:pt x="203200" y="406400"/>
                  </a:lnTo>
                  <a:lnTo>
                    <a:pt x="203200" y="812800"/>
                  </a:lnTo>
                  <a:lnTo>
                    <a:pt x="609600" y="812800"/>
                  </a:lnTo>
                  <a:lnTo>
                    <a:pt x="609600" y="406400"/>
                  </a:lnTo>
                  <a:lnTo>
                    <a:pt x="812800" y="406400"/>
                  </a:lnTo>
                  <a:lnTo>
                    <a:pt x="406400" y="0"/>
                  </a:lnTo>
                  <a:close/>
                </a:path>
              </a:pathLst>
            </a:custGeom>
            <a:solidFill>
              <a:srgbClr val="FEFEFE"/>
            </a:solidFill>
            <a:ln w="9525" cap="sq">
              <a:solidFill>
                <a:srgbClr val="000000"/>
              </a:solidFill>
              <a:prstDash val="solid"/>
              <a:miter/>
            </a:ln>
          </p:spPr>
        </p:sp>
        <p:sp>
          <p:nvSpPr>
            <p:cNvPr name="TextBox 67" id="67"/>
            <p:cNvSpPr txBox="true"/>
            <p:nvPr/>
          </p:nvSpPr>
          <p:spPr>
            <a:xfrm>
              <a:off x="203200" y="-41275"/>
              <a:ext cx="406400" cy="854075"/>
            </a:xfrm>
            <a:prstGeom prst="rect">
              <a:avLst/>
            </a:prstGeom>
          </p:spPr>
          <p:txBody>
            <a:bodyPr anchor="ctr" rtlCol="false" tIns="50800" lIns="50800" bIns="50800" rIns="50800"/>
            <a:lstStyle/>
            <a:p>
              <a:pPr algn="ctr">
                <a:lnSpc>
                  <a:spcPts val="4474"/>
                </a:lnSpc>
              </a:pPr>
            </a:p>
          </p:txBody>
        </p:sp>
      </p:grpSp>
      <p:grpSp>
        <p:nvGrpSpPr>
          <p:cNvPr name="Group 68" id="68"/>
          <p:cNvGrpSpPr/>
          <p:nvPr/>
        </p:nvGrpSpPr>
        <p:grpSpPr>
          <a:xfrm rot="-5400000">
            <a:off x="1791927" y="6040814"/>
            <a:ext cx="501273" cy="501273"/>
            <a:chOff x="0" y="0"/>
            <a:chExt cx="812800" cy="812800"/>
          </a:xfrm>
        </p:grpSpPr>
        <p:sp>
          <p:nvSpPr>
            <p:cNvPr name="Freeform 69" id="69"/>
            <p:cNvSpPr/>
            <p:nvPr/>
          </p:nvSpPr>
          <p:spPr>
            <a:xfrm flipH="false" flipV="false" rot="0">
              <a:off x="0" y="0"/>
              <a:ext cx="812800" cy="812800"/>
            </a:xfrm>
            <a:custGeom>
              <a:avLst/>
              <a:gdLst/>
              <a:ahLst/>
              <a:cxnLst/>
              <a:rect r="r" b="b" t="t" l="l"/>
              <a:pathLst>
                <a:path h="812800" w="812800">
                  <a:moveTo>
                    <a:pt x="406400" y="0"/>
                  </a:moveTo>
                  <a:lnTo>
                    <a:pt x="0" y="406400"/>
                  </a:lnTo>
                  <a:lnTo>
                    <a:pt x="203200" y="406400"/>
                  </a:lnTo>
                  <a:lnTo>
                    <a:pt x="203200" y="812800"/>
                  </a:lnTo>
                  <a:lnTo>
                    <a:pt x="609600" y="812800"/>
                  </a:lnTo>
                  <a:lnTo>
                    <a:pt x="609600" y="406400"/>
                  </a:lnTo>
                  <a:lnTo>
                    <a:pt x="812800" y="406400"/>
                  </a:lnTo>
                  <a:lnTo>
                    <a:pt x="406400" y="0"/>
                  </a:lnTo>
                  <a:close/>
                </a:path>
              </a:pathLst>
            </a:custGeom>
            <a:solidFill>
              <a:srgbClr val="FEFEFE"/>
            </a:solidFill>
            <a:ln w="9525" cap="sq">
              <a:solidFill>
                <a:srgbClr val="000000"/>
              </a:solidFill>
              <a:prstDash val="solid"/>
              <a:miter/>
            </a:ln>
          </p:spPr>
        </p:sp>
        <p:sp>
          <p:nvSpPr>
            <p:cNvPr name="TextBox 70" id="70"/>
            <p:cNvSpPr txBox="true"/>
            <p:nvPr/>
          </p:nvSpPr>
          <p:spPr>
            <a:xfrm>
              <a:off x="203200" y="-41275"/>
              <a:ext cx="406400" cy="854075"/>
            </a:xfrm>
            <a:prstGeom prst="rect">
              <a:avLst/>
            </a:prstGeom>
          </p:spPr>
          <p:txBody>
            <a:bodyPr anchor="ctr" rtlCol="false" tIns="50800" lIns="50800" bIns="50800" rIns="50800"/>
            <a:lstStyle/>
            <a:p>
              <a:pPr algn="ctr">
                <a:lnSpc>
                  <a:spcPts val="4474"/>
                </a:lnSpc>
              </a:pPr>
            </a:p>
          </p:txBody>
        </p:sp>
      </p:grpSp>
      <p:sp>
        <p:nvSpPr>
          <p:cNvPr name="Freeform 71" id="71"/>
          <p:cNvSpPr/>
          <p:nvPr/>
        </p:nvSpPr>
        <p:spPr>
          <a:xfrm flipH="false" flipV="false" rot="0">
            <a:off x="2603931" y="6040814"/>
            <a:ext cx="528992" cy="528992"/>
          </a:xfrm>
          <a:custGeom>
            <a:avLst/>
            <a:gdLst/>
            <a:ahLst/>
            <a:cxnLst/>
            <a:rect r="r" b="b" t="t" l="l"/>
            <a:pathLst>
              <a:path h="528992" w="528992">
                <a:moveTo>
                  <a:pt x="0" y="0"/>
                </a:moveTo>
                <a:lnTo>
                  <a:pt x="528993" y="0"/>
                </a:lnTo>
                <a:lnTo>
                  <a:pt x="528993" y="528992"/>
                </a:lnTo>
                <a:lnTo>
                  <a:pt x="0" y="52899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a:ln cap="sq">
            <a:noFill/>
            <a:prstDash val="solid"/>
            <a:miter/>
          </a:ln>
        </p:spPr>
      </p:sp>
      <p:sp>
        <p:nvSpPr>
          <p:cNvPr name="Freeform 72" id="72"/>
          <p:cNvSpPr/>
          <p:nvPr/>
        </p:nvSpPr>
        <p:spPr>
          <a:xfrm flipH="false" flipV="false" rot="-10800000">
            <a:off x="3280659" y="6031289"/>
            <a:ext cx="528992" cy="528992"/>
          </a:xfrm>
          <a:custGeom>
            <a:avLst/>
            <a:gdLst/>
            <a:ahLst/>
            <a:cxnLst/>
            <a:rect r="r" b="b" t="t" l="l"/>
            <a:pathLst>
              <a:path h="528992" w="528992">
                <a:moveTo>
                  <a:pt x="0" y="0"/>
                </a:moveTo>
                <a:lnTo>
                  <a:pt x="528992" y="0"/>
                </a:lnTo>
                <a:lnTo>
                  <a:pt x="528992" y="528992"/>
                </a:lnTo>
                <a:lnTo>
                  <a:pt x="0" y="528992"/>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a:ln cap="sq">
            <a:noFill/>
            <a:prstDash val="solid"/>
            <a:miter/>
          </a:ln>
        </p:spPr>
      </p:sp>
      <p:sp>
        <p:nvSpPr>
          <p:cNvPr name="Freeform 73" id="73"/>
          <p:cNvSpPr/>
          <p:nvPr/>
        </p:nvSpPr>
        <p:spPr>
          <a:xfrm flipH="false" flipV="false" rot="-8100000">
            <a:off x="3971356" y="6014693"/>
            <a:ext cx="524939" cy="562184"/>
          </a:xfrm>
          <a:custGeom>
            <a:avLst/>
            <a:gdLst/>
            <a:ahLst/>
            <a:cxnLst/>
            <a:rect r="r" b="b" t="t" l="l"/>
            <a:pathLst>
              <a:path h="562184" w="524939">
                <a:moveTo>
                  <a:pt x="0" y="0"/>
                </a:moveTo>
                <a:lnTo>
                  <a:pt x="524939" y="0"/>
                </a:lnTo>
                <a:lnTo>
                  <a:pt x="524939" y="562184"/>
                </a:lnTo>
                <a:lnTo>
                  <a:pt x="0" y="562184"/>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74" id="74"/>
          <p:cNvSpPr txBox="true"/>
          <p:nvPr/>
        </p:nvSpPr>
        <p:spPr>
          <a:xfrm rot="0">
            <a:off x="5277624" y="8426704"/>
            <a:ext cx="2058804" cy="300035"/>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990099"/>
                </a:solidFill>
                <a:latin typeface="Poppins"/>
                <a:ea typeface="Poppins"/>
                <a:cs typeface="Poppins"/>
                <a:sym typeface="Poppins"/>
              </a:rPr>
              <a:t>Falar com Thalia</a:t>
            </a:r>
          </a:p>
        </p:txBody>
      </p:sp>
      <p:sp>
        <p:nvSpPr>
          <p:cNvPr name="TextBox 75" id="75"/>
          <p:cNvSpPr txBox="true"/>
          <p:nvPr/>
        </p:nvSpPr>
        <p:spPr>
          <a:xfrm rot="0">
            <a:off x="1356810" y="2645719"/>
            <a:ext cx="2371285" cy="319471"/>
          </a:xfrm>
          <a:prstGeom prst="rect">
            <a:avLst/>
          </a:prstGeom>
        </p:spPr>
        <p:txBody>
          <a:bodyPr anchor="t" rtlCol="false" tIns="0" lIns="0" bIns="0" rIns="0">
            <a:spAutoFit/>
          </a:bodyPr>
          <a:lstStyle/>
          <a:p>
            <a:pPr algn="just" marL="0" indent="0" lvl="0">
              <a:lnSpc>
                <a:spcPts val="2360"/>
              </a:lnSpc>
              <a:spcBef>
                <a:spcPct val="0"/>
              </a:spcBef>
            </a:pPr>
            <a:r>
              <a:rPr lang="en-US" sz="2000" spc="8">
                <a:solidFill>
                  <a:srgbClr val="990099"/>
                </a:solidFill>
                <a:latin typeface="Poppins"/>
                <a:ea typeface="Poppins"/>
                <a:cs typeface="Poppins"/>
                <a:sym typeface="Poppins"/>
              </a:rPr>
              <a:t>Procurar formato</a:t>
            </a:r>
          </a:p>
        </p:txBody>
      </p:sp>
      <p:sp>
        <p:nvSpPr>
          <p:cNvPr name="TextBox 76" id="76"/>
          <p:cNvSpPr txBox="true"/>
          <p:nvPr/>
        </p:nvSpPr>
        <p:spPr>
          <a:xfrm rot="0">
            <a:off x="976107" y="109647"/>
            <a:ext cx="8780144" cy="793783"/>
          </a:xfrm>
          <a:prstGeom prst="rect">
            <a:avLst/>
          </a:prstGeom>
        </p:spPr>
        <p:txBody>
          <a:bodyPr anchor="t" rtlCol="false" tIns="0" lIns="0" bIns="0" rIns="0">
            <a:spAutoFit/>
          </a:bodyPr>
          <a:lstStyle/>
          <a:p>
            <a:pPr algn="l" marL="0" indent="0" lvl="0">
              <a:lnSpc>
                <a:spcPts val="5900"/>
              </a:lnSpc>
              <a:spcBef>
                <a:spcPct val="0"/>
              </a:spcBef>
            </a:pPr>
            <a:r>
              <a:rPr lang="en-US" b="true" sz="5000" spc="20">
                <a:solidFill>
                  <a:srgbClr val="000000"/>
                </a:solidFill>
                <a:latin typeface="Poppins Bold"/>
                <a:ea typeface="Poppins Bold"/>
                <a:cs typeface="Poppins Bold"/>
                <a:sym typeface="Poppins Bold"/>
              </a:rPr>
              <a:t>Planejamento de projetos</a:t>
            </a:r>
          </a:p>
        </p:txBody>
      </p:sp>
      <p:sp>
        <p:nvSpPr>
          <p:cNvPr name="TextBox 77" id="77"/>
          <p:cNvSpPr txBox="true"/>
          <p:nvPr/>
        </p:nvSpPr>
        <p:spPr>
          <a:xfrm rot="0">
            <a:off x="17291283"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40</a:t>
            </a:r>
          </a:p>
        </p:txBody>
      </p:sp>
      <p:sp>
        <p:nvSpPr>
          <p:cNvPr name="TextBox 78" id="78"/>
          <p:cNvSpPr txBox="true"/>
          <p:nvPr/>
        </p:nvSpPr>
        <p:spPr>
          <a:xfrm rot="0">
            <a:off x="1586928" y="3602971"/>
            <a:ext cx="706272" cy="368267"/>
          </a:xfrm>
          <a:prstGeom prst="rect">
            <a:avLst/>
          </a:prstGeom>
        </p:spPr>
        <p:txBody>
          <a:bodyPr anchor="t" rtlCol="false" tIns="0" lIns="0" bIns="0" rIns="0">
            <a:spAutoFit/>
          </a:bodyPr>
          <a:lstStyle/>
          <a:p>
            <a:pPr algn="ctr">
              <a:lnSpc>
                <a:spcPts val="2800"/>
              </a:lnSpc>
            </a:pPr>
            <a:r>
              <a:rPr lang="en-US" sz="2000" b="true">
                <a:solidFill>
                  <a:srgbClr val="FFFFFF"/>
                </a:solidFill>
                <a:latin typeface="Poppins Bold"/>
                <a:ea typeface="Poppins Bold"/>
                <a:cs typeface="Poppins Bold"/>
                <a:sym typeface="Poppins Bold"/>
              </a:rPr>
              <a:t>Geral</a:t>
            </a:r>
          </a:p>
        </p:txBody>
      </p:sp>
      <p:sp>
        <p:nvSpPr>
          <p:cNvPr name="TextBox 79" id="79"/>
          <p:cNvSpPr txBox="true"/>
          <p:nvPr/>
        </p:nvSpPr>
        <p:spPr>
          <a:xfrm rot="0">
            <a:off x="2661822" y="4363324"/>
            <a:ext cx="428273" cy="231428"/>
          </a:xfrm>
          <a:prstGeom prst="rect">
            <a:avLst/>
          </a:prstGeom>
        </p:spPr>
        <p:txBody>
          <a:bodyPr anchor="t" rtlCol="false" tIns="0" lIns="0" bIns="0" rIns="0">
            <a:spAutoFit/>
          </a:bodyPr>
          <a:lstStyle/>
          <a:p>
            <a:pPr algn="just" marL="0" indent="0" lvl="0">
              <a:lnSpc>
                <a:spcPts val="1749"/>
              </a:lnSpc>
              <a:spcBef>
                <a:spcPct val="0"/>
              </a:spcBef>
            </a:pPr>
            <a:r>
              <a:rPr lang="en-US" sz="1482" spc="5">
                <a:solidFill>
                  <a:srgbClr val="FEFEFE"/>
                </a:solidFill>
                <a:latin typeface="Poppins"/>
                <a:ea typeface="Poppins"/>
                <a:cs typeface="Poppins"/>
                <a:sym typeface="Poppins"/>
              </a:rPr>
              <a:t>Text</a:t>
            </a:r>
          </a:p>
        </p:txBody>
      </p:sp>
      <p:sp>
        <p:nvSpPr>
          <p:cNvPr name="AutoShape 80" id="80"/>
          <p:cNvSpPr/>
          <p:nvPr/>
        </p:nvSpPr>
        <p:spPr>
          <a:xfrm>
            <a:off x="1026288" y="7003991"/>
            <a:ext cx="3624873" cy="0"/>
          </a:xfrm>
          <a:prstGeom prst="line">
            <a:avLst/>
          </a:prstGeom>
          <a:ln cap="flat" w="38100">
            <a:solidFill>
              <a:srgbClr val="FF8BF7"/>
            </a:solidFill>
            <a:prstDash val="solid"/>
            <a:headEnd type="none" len="sm" w="sm"/>
            <a:tailEnd type="none" len="sm" w="sm"/>
          </a:ln>
        </p:spPr>
      </p:sp>
      <p:grpSp>
        <p:nvGrpSpPr>
          <p:cNvPr name="Group 81" id="81"/>
          <p:cNvGrpSpPr/>
          <p:nvPr/>
        </p:nvGrpSpPr>
        <p:grpSpPr>
          <a:xfrm rot="-5400000">
            <a:off x="1219153" y="7238121"/>
            <a:ext cx="270489" cy="145616"/>
            <a:chOff x="0" y="0"/>
            <a:chExt cx="716622" cy="385789"/>
          </a:xfrm>
        </p:grpSpPr>
        <p:sp>
          <p:nvSpPr>
            <p:cNvPr name="Freeform 82" id="82"/>
            <p:cNvSpPr/>
            <p:nvPr/>
          </p:nvSpPr>
          <p:spPr>
            <a:xfrm flipH="false" flipV="false" rot="0">
              <a:off x="0" y="0"/>
              <a:ext cx="716622" cy="385789"/>
            </a:xfrm>
            <a:custGeom>
              <a:avLst/>
              <a:gdLst/>
              <a:ahLst/>
              <a:cxnLst/>
              <a:rect r="r" b="b" t="t" l="l"/>
              <a:pathLst>
                <a:path h="385789" w="716622">
                  <a:moveTo>
                    <a:pt x="358311" y="385789"/>
                  </a:moveTo>
                  <a:lnTo>
                    <a:pt x="716622" y="0"/>
                  </a:lnTo>
                  <a:lnTo>
                    <a:pt x="0" y="0"/>
                  </a:lnTo>
                  <a:lnTo>
                    <a:pt x="358311" y="385789"/>
                  </a:lnTo>
                  <a:close/>
                </a:path>
              </a:pathLst>
            </a:custGeom>
            <a:solidFill>
              <a:srgbClr val="FEFEFE"/>
            </a:solidFill>
          </p:spPr>
        </p:sp>
        <p:sp>
          <p:nvSpPr>
            <p:cNvPr name="TextBox 83" id="83"/>
            <p:cNvSpPr txBox="true"/>
            <p:nvPr/>
          </p:nvSpPr>
          <p:spPr>
            <a:xfrm>
              <a:off x="111972" y="-115319"/>
              <a:ext cx="492677" cy="321991"/>
            </a:xfrm>
            <a:prstGeom prst="rect">
              <a:avLst/>
            </a:prstGeom>
          </p:spPr>
          <p:txBody>
            <a:bodyPr anchor="ctr" rtlCol="false" tIns="50800" lIns="50800" bIns="50800" rIns="50800"/>
            <a:lstStyle/>
            <a:p>
              <a:pPr algn="ctr">
                <a:lnSpc>
                  <a:spcPts val="4474"/>
                </a:lnSpc>
              </a:pPr>
            </a:p>
          </p:txBody>
        </p:sp>
      </p:grpSp>
      <p:sp>
        <p:nvSpPr>
          <p:cNvPr name="AutoShape 84" id="84"/>
          <p:cNvSpPr/>
          <p:nvPr/>
        </p:nvSpPr>
        <p:spPr>
          <a:xfrm>
            <a:off x="1026380" y="7585550"/>
            <a:ext cx="3624873" cy="0"/>
          </a:xfrm>
          <a:prstGeom prst="line">
            <a:avLst/>
          </a:prstGeom>
          <a:ln cap="flat" w="38100">
            <a:solidFill>
              <a:srgbClr val="FF8BF7"/>
            </a:solidFill>
            <a:prstDash val="solid"/>
            <a:headEnd type="none" len="sm" w="sm"/>
            <a:tailEnd type="none" len="sm" w="sm"/>
          </a:ln>
        </p:spPr>
      </p:sp>
      <p:sp>
        <p:nvSpPr>
          <p:cNvPr name="TextBox 85" id="85"/>
          <p:cNvSpPr txBox="true"/>
          <p:nvPr/>
        </p:nvSpPr>
        <p:spPr>
          <a:xfrm rot="0">
            <a:off x="1478009" y="7093458"/>
            <a:ext cx="1129109" cy="368267"/>
          </a:xfrm>
          <a:prstGeom prst="rect">
            <a:avLst/>
          </a:prstGeom>
        </p:spPr>
        <p:txBody>
          <a:bodyPr anchor="t" rtlCol="false" tIns="0" lIns="0" bIns="0" rIns="0">
            <a:spAutoFit/>
          </a:bodyPr>
          <a:lstStyle/>
          <a:p>
            <a:pPr algn="ctr">
              <a:lnSpc>
                <a:spcPts val="2800"/>
              </a:lnSpc>
            </a:pPr>
            <a:r>
              <a:rPr lang="en-US" sz="2000" b="true">
                <a:solidFill>
                  <a:srgbClr val="FFFFFF"/>
                </a:solidFill>
                <a:latin typeface="Poppins Bold"/>
                <a:ea typeface="Poppins Bold"/>
                <a:cs typeface="Poppins Bold"/>
                <a:sym typeface="Poppins Bold"/>
              </a:rPr>
              <a:t>Diversos</a:t>
            </a:r>
          </a:p>
        </p:txBody>
      </p:sp>
      <p:grpSp>
        <p:nvGrpSpPr>
          <p:cNvPr name="Group 86" id="86"/>
          <p:cNvGrpSpPr/>
          <p:nvPr/>
        </p:nvGrpSpPr>
        <p:grpSpPr>
          <a:xfrm rot="-5400000">
            <a:off x="1221658" y="7828539"/>
            <a:ext cx="270489" cy="145616"/>
            <a:chOff x="0" y="0"/>
            <a:chExt cx="716622" cy="385789"/>
          </a:xfrm>
        </p:grpSpPr>
        <p:sp>
          <p:nvSpPr>
            <p:cNvPr name="Freeform 87" id="87"/>
            <p:cNvSpPr/>
            <p:nvPr/>
          </p:nvSpPr>
          <p:spPr>
            <a:xfrm flipH="false" flipV="false" rot="0">
              <a:off x="0" y="0"/>
              <a:ext cx="716622" cy="385789"/>
            </a:xfrm>
            <a:custGeom>
              <a:avLst/>
              <a:gdLst/>
              <a:ahLst/>
              <a:cxnLst/>
              <a:rect r="r" b="b" t="t" l="l"/>
              <a:pathLst>
                <a:path h="385789" w="716622">
                  <a:moveTo>
                    <a:pt x="358311" y="385789"/>
                  </a:moveTo>
                  <a:lnTo>
                    <a:pt x="716622" y="0"/>
                  </a:lnTo>
                  <a:lnTo>
                    <a:pt x="0" y="0"/>
                  </a:lnTo>
                  <a:lnTo>
                    <a:pt x="358311" y="385789"/>
                  </a:lnTo>
                  <a:close/>
                </a:path>
              </a:pathLst>
            </a:custGeom>
            <a:solidFill>
              <a:srgbClr val="FEFEFE"/>
            </a:solidFill>
          </p:spPr>
        </p:sp>
        <p:sp>
          <p:nvSpPr>
            <p:cNvPr name="TextBox 88" id="88"/>
            <p:cNvSpPr txBox="true"/>
            <p:nvPr/>
          </p:nvSpPr>
          <p:spPr>
            <a:xfrm>
              <a:off x="111972" y="-115319"/>
              <a:ext cx="492677" cy="321991"/>
            </a:xfrm>
            <a:prstGeom prst="rect">
              <a:avLst/>
            </a:prstGeom>
          </p:spPr>
          <p:txBody>
            <a:bodyPr anchor="ctr" rtlCol="false" tIns="50800" lIns="50800" bIns="50800" rIns="50800"/>
            <a:lstStyle/>
            <a:p>
              <a:pPr algn="ctr">
                <a:lnSpc>
                  <a:spcPts val="4474"/>
                </a:lnSpc>
              </a:pPr>
            </a:p>
          </p:txBody>
        </p:sp>
      </p:grpSp>
      <p:sp>
        <p:nvSpPr>
          <p:cNvPr name="AutoShape 89" id="89"/>
          <p:cNvSpPr/>
          <p:nvPr/>
        </p:nvSpPr>
        <p:spPr>
          <a:xfrm>
            <a:off x="1029985" y="8172188"/>
            <a:ext cx="3624873" cy="0"/>
          </a:xfrm>
          <a:prstGeom prst="line">
            <a:avLst/>
          </a:prstGeom>
          <a:ln cap="flat" w="38100">
            <a:solidFill>
              <a:srgbClr val="FF8BF7"/>
            </a:solidFill>
            <a:prstDash val="solid"/>
            <a:headEnd type="none" len="sm" w="sm"/>
            <a:tailEnd type="none" len="sm" w="sm"/>
          </a:ln>
        </p:spPr>
      </p:sp>
      <p:sp>
        <p:nvSpPr>
          <p:cNvPr name="TextBox 90" id="90"/>
          <p:cNvSpPr txBox="true"/>
          <p:nvPr/>
        </p:nvSpPr>
        <p:spPr>
          <a:xfrm rot="0">
            <a:off x="1492054" y="7683876"/>
            <a:ext cx="1350367" cy="368267"/>
          </a:xfrm>
          <a:prstGeom prst="rect">
            <a:avLst/>
          </a:prstGeom>
        </p:spPr>
        <p:txBody>
          <a:bodyPr anchor="t" rtlCol="false" tIns="0" lIns="0" bIns="0" rIns="0">
            <a:spAutoFit/>
          </a:bodyPr>
          <a:lstStyle/>
          <a:p>
            <a:pPr algn="ctr">
              <a:lnSpc>
                <a:spcPts val="2800"/>
              </a:lnSpc>
            </a:pPr>
            <a:r>
              <a:rPr lang="en-US" sz="2000" b="true">
                <a:solidFill>
                  <a:srgbClr val="FFFFFF"/>
                </a:solidFill>
                <a:latin typeface="Poppins Bold"/>
                <a:ea typeface="Poppins Bold"/>
                <a:cs typeface="Poppins Bold"/>
                <a:sym typeface="Poppins Bold"/>
              </a:rPr>
              <a:t>Avançado</a:t>
            </a:r>
          </a:p>
        </p:txBody>
      </p:sp>
      <p:grpSp>
        <p:nvGrpSpPr>
          <p:cNvPr name="Group 91" id="91"/>
          <p:cNvGrpSpPr/>
          <p:nvPr/>
        </p:nvGrpSpPr>
        <p:grpSpPr>
          <a:xfrm rot="-5400000">
            <a:off x="1220162" y="8354951"/>
            <a:ext cx="270489" cy="145616"/>
            <a:chOff x="0" y="0"/>
            <a:chExt cx="716622" cy="385789"/>
          </a:xfrm>
        </p:grpSpPr>
        <p:sp>
          <p:nvSpPr>
            <p:cNvPr name="Freeform 92" id="92"/>
            <p:cNvSpPr/>
            <p:nvPr/>
          </p:nvSpPr>
          <p:spPr>
            <a:xfrm flipH="false" flipV="false" rot="0">
              <a:off x="0" y="0"/>
              <a:ext cx="716622" cy="385789"/>
            </a:xfrm>
            <a:custGeom>
              <a:avLst/>
              <a:gdLst/>
              <a:ahLst/>
              <a:cxnLst/>
              <a:rect r="r" b="b" t="t" l="l"/>
              <a:pathLst>
                <a:path h="385789" w="716622">
                  <a:moveTo>
                    <a:pt x="358311" y="385789"/>
                  </a:moveTo>
                  <a:lnTo>
                    <a:pt x="716622" y="0"/>
                  </a:lnTo>
                  <a:lnTo>
                    <a:pt x="0" y="0"/>
                  </a:lnTo>
                  <a:lnTo>
                    <a:pt x="358311" y="385789"/>
                  </a:lnTo>
                  <a:close/>
                </a:path>
              </a:pathLst>
            </a:custGeom>
            <a:solidFill>
              <a:srgbClr val="FEFEFE"/>
            </a:solidFill>
          </p:spPr>
        </p:sp>
        <p:sp>
          <p:nvSpPr>
            <p:cNvPr name="TextBox 93" id="93"/>
            <p:cNvSpPr txBox="true"/>
            <p:nvPr/>
          </p:nvSpPr>
          <p:spPr>
            <a:xfrm>
              <a:off x="111972" y="-115319"/>
              <a:ext cx="492677" cy="321991"/>
            </a:xfrm>
            <a:prstGeom prst="rect">
              <a:avLst/>
            </a:prstGeom>
          </p:spPr>
          <p:txBody>
            <a:bodyPr anchor="ctr" rtlCol="false" tIns="50800" lIns="50800" bIns="50800" rIns="50800"/>
            <a:lstStyle/>
            <a:p>
              <a:pPr algn="ctr">
                <a:lnSpc>
                  <a:spcPts val="4474"/>
                </a:lnSpc>
              </a:pPr>
            </a:p>
          </p:txBody>
        </p:sp>
      </p:grpSp>
      <p:sp>
        <p:nvSpPr>
          <p:cNvPr name="AutoShape 94" id="94"/>
          <p:cNvSpPr/>
          <p:nvPr/>
        </p:nvSpPr>
        <p:spPr>
          <a:xfrm>
            <a:off x="1029985" y="8702713"/>
            <a:ext cx="3624873" cy="0"/>
          </a:xfrm>
          <a:prstGeom prst="line">
            <a:avLst/>
          </a:prstGeom>
          <a:ln cap="flat" w="38100">
            <a:solidFill>
              <a:srgbClr val="FF8BF7"/>
            </a:solidFill>
            <a:prstDash val="solid"/>
            <a:headEnd type="none" len="sm" w="sm"/>
            <a:tailEnd type="none" len="sm" w="sm"/>
          </a:ln>
        </p:spPr>
      </p:sp>
      <p:sp>
        <p:nvSpPr>
          <p:cNvPr name="TextBox 95" id="95"/>
          <p:cNvSpPr txBox="true"/>
          <p:nvPr/>
        </p:nvSpPr>
        <p:spPr>
          <a:xfrm rot="0">
            <a:off x="1493155" y="8210622"/>
            <a:ext cx="872133" cy="368267"/>
          </a:xfrm>
          <a:prstGeom prst="rect">
            <a:avLst/>
          </a:prstGeom>
        </p:spPr>
        <p:txBody>
          <a:bodyPr anchor="t" rtlCol="false" tIns="0" lIns="0" bIns="0" rIns="0">
            <a:spAutoFit/>
          </a:bodyPr>
          <a:lstStyle/>
          <a:p>
            <a:pPr algn="ctr">
              <a:lnSpc>
                <a:spcPts val="2800"/>
              </a:lnSpc>
            </a:pPr>
            <a:r>
              <a:rPr lang="en-US" sz="2000" b="true">
                <a:solidFill>
                  <a:srgbClr val="FFFFFF"/>
                </a:solidFill>
                <a:latin typeface="Poppins Bold"/>
                <a:ea typeface="Poppins Bold"/>
                <a:cs typeface="Poppins Bold"/>
                <a:sym typeface="Poppins Bold"/>
              </a:rPr>
              <a:t>Básico</a:t>
            </a:r>
          </a:p>
        </p:txBody>
      </p:sp>
      <p:grpSp>
        <p:nvGrpSpPr>
          <p:cNvPr name="Group 96" id="96"/>
          <p:cNvGrpSpPr/>
          <p:nvPr/>
        </p:nvGrpSpPr>
        <p:grpSpPr>
          <a:xfrm rot="-5400000">
            <a:off x="1226456" y="8885143"/>
            <a:ext cx="270489" cy="145616"/>
            <a:chOff x="0" y="0"/>
            <a:chExt cx="716622" cy="385789"/>
          </a:xfrm>
        </p:grpSpPr>
        <p:sp>
          <p:nvSpPr>
            <p:cNvPr name="Freeform 97" id="97"/>
            <p:cNvSpPr/>
            <p:nvPr/>
          </p:nvSpPr>
          <p:spPr>
            <a:xfrm flipH="false" flipV="false" rot="0">
              <a:off x="0" y="0"/>
              <a:ext cx="716622" cy="385789"/>
            </a:xfrm>
            <a:custGeom>
              <a:avLst/>
              <a:gdLst/>
              <a:ahLst/>
              <a:cxnLst/>
              <a:rect r="r" b="b" t="t" l="l"/>
              <a:pathLst>
                <a:path h="385789" w="716622">
                  <a:moveTo>
                    <a:pt x="358311" y="385789"/>
                  </a:moveTo>
                  <a:lnTo>
                    <a:pt x="716622" y="0"/>
                  </a:lnTo>
                  <a:lnTo>
                    <a:pt x="0" y="0"/>
                  </a:lnTo>
                  <a:lnTo>
                    <a:pt x="358311" y="385789"/>
                  </a:lnTo>
                  <a:close/>
                </a:path>
              </a:pathLst>
            </a:custGeom>
            <a:solidFill>
              <a:srgbClr val="FEFEFE"/>
            </a:solidFill>
          </p:spPr>
        </p:sp>
        <p:sp>
          <p:nvSpPr>
            <p:cNvPr name="TextBox 98" id="98"/>
            <p:cNvSpPr txBox="true"/>
            <p:nvPr/>
          </p:nvSpPr>
          <p:spPr>
            <a:xfrm>
              <a:off x="111972" y="-115319"/>
              <a:ext cx="492677" cy="321991"/>
            </a:xfrm>
            <a:prstGeom prst="rect">
              <a:avLst/>
            </a:prstGeom>
          </p:spPr>
          <p:txBody>
            <a:bodyPr anchor="ctr" rtlCol="false" tIns="50800" lIns="50800" bIns="50800" rIns="50800"/>
            <a:lstStyle/>
            <a:p>
              <a:pPr algn="ctr">
                <a:lnSpc>
                  <a:spcPts val="4474"/>
                </a:lnSpc>
              </a:pPr>
            </a:p>
          </p:txBody>
        </p:sp>
      </p:grpSp>
      <p:sp>
        <p:nvSpPr>
          <p:cNvPr name="TextBox 99" id="99"/>
          <p:cNvSpPr txBox="true"/>
          <p:nvPr/>
        </p:nvSpPr>
        <p:spPr>
          <a:xfrm rot="0">
            <a:off x="1489799" y="8740813"/>
            <a:ext cx="533466" cy="368267"/>
          </a:xfrm>
          <a:prstGeom prst="rect">
            <a:avLst/>
          </a:prstGeom>
        </p:spPr>
        <p:txBody>
          <a:bodyPr anchor="t" rtlCol="false" tIns="0" lIns="0" bIns="0" rIns="0">
            <a:spAutoFit/>
          </a:bodyPr>
          <a:lstStyle/>
          <a:p>
            <a:pPr algn="ctr">
              <a:lnSpc>
                <a:spcPts val="2800"/>
              </a:lnSpc>
            </a:pPr>
            <a:r>
              <a:rPr lang="en-US" sz="2000" b="true">
                <a:solidFill>
                  <a:srgbClr val="FFFFFF"/>
                </a:solidFill>
                <a:latin typeface="Poppins Bold"/>
                <a:ea typeface="Poppins Bold"/>
                <a:cs typeface="Poppins Bold"/>
                <a:sym typeface="Poppins Bold"/>
              </a:rPr>
              <a:t>UML</a:t>
            </a:r>
          </a:p>
        </p:txBody>
      </p:sp>
      <p:grpSp>
        <p:nvGrpSpPr>
          <p:cNvPr name="Group 100" id="100"/>
          <p:cNvGrpSpPr/>
          <p:nvPr/>
        </p:nvGrpSpPr>
        <p:grpSpPr>
          <a:xfrm rot="0">
            <a:off x="1064643" y="1028700"/>
            <a:ext cx="16226639" cy="8229600"/>
            <a:chOff x="0" y="0"/>
            <a:chExt cx="4273683" cy="2167467"/>
          </a:xfrm>
        </p:grpSpPr>
        <p:sp>
          <p:nvSpPr>
            <p:cNvPr name="Freeform 101" id="101"/>
            <p:cNvSpPr/>
            <p:nvPr/>
          </p:nvSpPr>
          <p:spPr>
            <a:xfrm flipH="false" flipV="false" rot="0">
              <a:off x="0" y="0"/>
              <a:ext cx="4273683" cy="2167467"/>
            </a:xfrm>
            <a:custGeom>
              <a:avLst/>
              <a:gdLst/>
              <a:ahLst/>
              <a:cxnLst/>
              <a:rect r="r" b="b" t="t" l="l"/>
              <a:pathLst>
                <a:path h="2167467" w="4273683">
                  <a:moveTo>
                    <a:pt x="0" y="0"/>
                  </a:moveTo>
                  <a:lnTo>
                    <a:pt x="4273683" y="0"/>
                  </a:lnTo>
                  <a:lnTo>
                    <a:pt x="4273683" y="2167467"/>
                  </a:lnTo>
                  <a:lnTo>
                    <a:pt x="0" y="2167467"/>
                  </a:lnTo>
                  <a:close/>
                </a:path>
              </a:pathLst>
            </a:custGeom>
            <a:solidFill>
              <a:srgbClr val="000000">
                <a:alpha val="0"/>
              </a:srgbClr>
            </a:solidFill>
            <a:ln w="38100" cap="sq">
              <a:solidFill>
                <a:srgbClr val="990099"/>
              </a:solidFill>
              <a:prstDash val="solid"/>
              <a:miter/>
            </a:ln>
          </p:spPr>
        </p:sp>
        <p:sp>
          <p:nvSpPr>
            <p:cNvPr name="TextBox 102" id="102"/>
            <p:cNvSpPr txBox="true"/>
            <p:nvPr/>
          </p:nvSpPr>
          <p:spPr>
            <a:xfrm>
              <a:off x="0" y="-38100"/>
              <a:ext cx="4273683" cy="2205567"/>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transition spd="slow">
    <p:cover dir="l"/>
  </p:transition>
</p:sld>
</file>

<file path=ppt/slides/slide4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7872"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41</a:t>
            </a:r>
          </a:p>
        </p:txBody>
      </p:sp>
      <p:sp>
        <p:nvSpPr>
          <p:cNvPr name="TextBox 3" id="3"/>
          <p:cNvSpPr txBox="true"/>
          <p:nvPr/>
        </p:nvSpPr>
        <p:spPr>
          <a:xfrm rot="0">
            <a:off x="1027774" y="-42497"/>
            <a:ext cx="5777296" cy="958149"/>
          </a:xfrm>
          <a:prstGeom prst="rect">
            <a:avLst/>
          </a:prstGeom>
        </p:spPr>
        <p:txBody>
          <a:bodyPr anchor="t" rtlCol="false" tIns="0" lIns="0" bIns="0" rIns="0">
            <a:spAutoFit/>
          </a:bodyPr>
          <a:lstStyle/>
          <a:p>
            <a:pPr algn="ctr" marL="0" indent="0" lvl="0">
              <a:lnSpc>
                <a:spcPts val="7080"/>
              </a:lnSpc>
              <a:spcBef>
                <a:spcPct val="0"/>
              </a:spcBef>
            </a:pPr>
            <a:r>
              <a:rPr lang="en-US" b="true" sz="6000" spc="24">
                <a:solidFill>
                  <a:srgbClr val="000000"/>
                </a:solidFill>
                <a:latin typeface="Poppins Heavy"/>
                <a:ea typeface="Poppins Heavy"/>
                <a:cs typeface="Poppins Heavy"/>
                <a:sym typeface="Poppins Heavy"/>
              </a:rPr>
              <a:t>Fluxo de rotas</a:t>
            </a:r>
          </a:p>
        </p:txBody>
      </p:sp>
      <p:grpSp>
        <p:nvGrpSpPr>
          <p:cNvPr name="Group 4" id="4"/>
          <p:cNvGrpSpPr/>
          <p:nvPr/>
        </p:nvGrpSpPr>
        <p:grpSpPr>
          <a:xfrm rot="0">
            <a:off x="425224" y="4630422"/>
            <a:ext cx="2451827" cy="788604"/>
            <a:chOff x="0" y="0"/>
            <a:chExt cx="867870" cy="279141"/>
          </a:xfrm>
        </p:grpSpPr>
        <p:sp>
          <p:nvSpPr>
            <p:cNvPr name="Freeform 5" id="5"/>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6" id="6"/>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Login</a:t>
              </a:r>
            </a:p>
          </p:txBody>
        </p:sp>
      </p:grpSp>
      <p:sp>
        <p:nvSpPr>
          <p:cNvPr name="AutoShape 7" id="7"/>
          <p:cNvSpPr/>
          <p:nvPr/>
        </p:nvSpPr>
        <p:spPr>
          <a:xfrm>
            <a:off x="1651138" y="5419026"/>
            <a:ext cx="0" cy="1571935"/>
          </a:xfrm>
          <a:prstGeom prst="line">
            <a:avLst/>
          </a:prstGeom>
          <a:ln cap="flat" w="95250">
            <a:solidFill>
              <a:srgbClr val="990099"/>
            </a:solidFill>
            <a:prstDash val="solid"/>
            <a:headEnd type="none" len="sm" w="sm"/>
            <a:tailEnd type="arrow" len="sm" w="med"/>
          </a:ln>
        </p:spPr>
      </p:sp>
      <p:grpSp>
        <p:nvGrpSpPr>
          <p:cNvPr name="Group 8" id="8"/>
          <p:cNvGrpSpPr/>
          <p:nvPr/>
        </p:nvGrpSpPr>
        <p:grpSpPr>
          <a:xfrm rot="0">
            <a:off x="425224" y="6990961"/>
            <a:ext cx="2451827" cy="788604"/>
            <a:chOff x="0" y="0"/>
            <a:chExt cx="867870" cy="279141"/>
          </a:xfrm>
        </p:grpSpPr>
        <p:sp>
          <p:nvSpPr>
            <p:cNvPr name="Freeform 9" id="9"/>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10" id="10"/>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Cadastro</a:t>
              </a:r>
            </a:p>
          </p:txBody>
        </p:sp>
      </p:grpSp>
      <p:grpSp>
        <p:nvGrpSpPr>
          <p:cNvPr name="Group 11" id="11"/>
          <p:cNvGrpSpPr/>
          <p:nvPr/>
        </p:nvGrpSpPr>
        <p:grpSpPr>
          <a:xfrm rot="0">
            <a:off x="3553947" y="4630422"/>
            <a:ext cx="3406204" cy="788604"/>
            <a:chOff x="0" y="0"/>
            <a:chExt cx="1205690" cy="279141"/>
          </a:xfrm>
        </p:grpSpPr>
        <p:sp>
          <p:nvSpPr>
            <p:cNvPr name="Freeform 12" id="12"/>
            <p:cNvSpPr/>
            <p:nvPr/>
          </p:nvSpPr>
          <p:spPr>
            <a:xfrm flipH="false" flipV="false" rot="0">
              <a:off x="0" y="0"/>
              <a:ext cx="1205690" cy="279141"/>
            </a:xfrm>
            <a:custGeom>
              <a:avLst/>
              <a:gdLst/>
              <a:ahLst/>
              <a:cxnLst/>
              <a:rect r="r" b="b" t="t" l="l"/>
              <a:pathLst>
                <a:path h="279141" w="1205690">
                  <a:moveTo>
                    <a:pt x="118190" y="0"/>
                  </a:moveTo>
                  <a:lnTo>
                    <a:pt x="1087499" y="0"/>
                  </a:lnTo>
                  <a:cubicBezTo>
                    <a:pt x="1152774" y="0"/>
                    <a:pt x="1205690" y="52916"/>
                    <a:pt x="1205690" y="118190"/>
                  </a:cubicBezTo>
                  <a:lnTo>
                    <a:pt x="1205690" y="160951"/>
                  </a:lnTo>
                  <a:cubicBezTo>
                    <a:pt x="1205690" y="192297"/>
                    <a:pt x="1193237" y="222359"/>
                    <a:pt x="1171073" y="244524"/>
                  </a:cubicBezTo>
                  <a:cubicBezTo>
                    <a:pt x="1148907" y="266689"/>
                    <a:pt x="1118845" y="279141"/>
                    <a:pt x="1087499" y="279141"/>
                  </a:cubicBezTo>
                  <a:lnTo>
                    <a:pt x="118190" y="279141"/>
                  </a:lnTo>
                  <a:cubicBezTo>
                    <a:pt x="86844" y="279141"/>
                    <a:pt x="56782" y="266689"/>
                    <a:pt x="34617" y="244524"/>
                  </a:cubicBezTo>
                  <a:cubicBezTo>
                    <a:pt x="12452" y="222359"/>
                    <a:pt x="0" y="192297"/>
                    <a:pt x="0" y="160951"/>
                  </a:cubicBezTo>
                  <a:lnTo>
                    <a:pt x="0" y="118190"/>
                  </a:lnTo>
                  <a:cubicBezTo>
                    <a:pt x="0" y="86844"/>
                    <a:pt x="12452" y="56782"/>
                    <a:pt x="34617" y="34617"/>
                  </a:cubicBezTo>
                  <a:cubicBezTo>
                    <a:pt x="56782" y="12452"/>
                    <a:pt x="86844" y="0"/>
                    <a:pt x="118190" y="0"/>
                  </a:cubicBezTo>
                  <a:close/>
                </a:path>
              </a:pathLst>
            </a:custGeom>
            <a:solidFill>
              <a:srgbClr val="FFFFFF"/>
            </a:solidFill>
            <a:ln w="76200" cap="rnd">
              <a:solidFill>
                <a:srgbClr val="990099"/>
              </a:solidFill>
              <a:prstDash val="solid"/>
              <a:round/>
            </a:ln>
          </p:spPr>
        </p:sp>
        <p:sp>
          <p:nvSpPr>
            <p:cNvPr name="TextBox 13" id="13"/>
            <p:cNvSpPr txBox="true"/>
            <p:nvPr/>
          </p:nvSpPr>
          <p:spPr>
            <a:xfrm>
              <a:off x="0" y="-142875"/>
              <a:ext cx="120569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Página principal</a:t>
              </a:r>
            </a:p>
          </p:txBody>
        </p:sp>
      </p:grpSp>
      <p:sp>
        <p:nvSpPr>
          <p:cNvPr name="AutoShape 14" id="14"/>
          <p:cNvSpPr/>
          <p:nvPr/>
        </p:nvSpPr>
        <p:spPr>
          <a:xfrm>
            <a:off x="2877051" y="5024724"/>
            <a:ext cx="676896" cy="0"/>
          </a:xfrm>
          <a:prstGeom prst="line">
            <a:avLst/>
          </a:prstGeom>
          <a:ln cap="flat" w="95250">
            <a:solidFill>
              <a:srgbClr val="990099"/>
            </a:solidFill>
            <a:prstDash val="solid"/>
            <a:headEnd type="none" len="sm" w="sm"/>
            <a:tailEnd type="arrow" len="sm" w="med"/>
          </a:ln>
        </p:spPr>
      </p:sp>
      <p:grpSp>
        <p:nvGrpSpPr>
          <p:cNvPr name="Group 15" id="15"/>
          <p:cNvGrpSpPr/>
          <p:nvPr/>
        </p:nvGrpSpPr>
        <p:grpSpPr>
          <a:xfrm rot="0">
            <a:off x="8186971" y="1718831"/>
            <a:ext cx="3846107" cy="788604"/>
            <a:chOff x="0" y="0"/>
            <a:chExt cx="1361401" cy="279141"/>
          </a:xfrm>
        </p:grpSpPr>
        <p:sp>
          <p:nvSpPr>
            <p:cNvPr name="Freeform 16" id="16"/>
            <p:cNvSpPr/>
            <p:nvPr/>
          </p:nvSpPr>
          <p:spPr>
            <a:xfrm flipH="false" flipV="false" rot="0">
              <a:off x="0" y="0"/>
              <a:ext cx="1361401" cy="279141"/>
            </a:xfrm>
            <a:custGeom>
              <a:avLst/>
              <a:gdLst/>
              <a:ahLst/>
              <a:cxnLst/>
              <a:rect r="r" b="b" t="t" l="l"/>
              <a:pathLst>
                <a:path h="279141" w="1361401">
                  <a:moveTo>
                    <a:pt x="104672" y="0"/>
                  </a:moveTo>
                  <a:lnTo>
                    <a:pt x="1256729" y="0"/>
                  </a:lnTo>
                  <a:cubicBezTo>
                    <a:pt x="1284490" y="0"/>
                    <a:pt x="1311114" y="11028"/>
                    <a:pt x="1330744" y="30658"/>
                  </a:cubicBezTo>
                  <a:cubicBezTo>
                    <a:pt x="1350373" y="50288"/>
                    <a:pt x="1361401" y="76911"/>
                    <a:pt x="1361401" y="104672"/>
                  </a:cubicBezTo>
                  <a:lnTo>
                    <a:pt x="1361401" y="174469"/>
                  </a:lnTo>
                  <a:cubicBezTo>
                    <a:pt x="1361401" y="202230"/>
                    <a:pt x="1350373" y="228854"/>
                    <a:pt x="1330744" y="248483"/>
                  </a:cubicBezTo>
                  <a:cubicBezTo>
                    <a:pt x="1311114" y="268113"/>
                    <a:pt x="1284490" y="279141"/>
                    <a:pt x="1256729" y="279141"/>
                  </a:cubicBezTo>
                  <a:lnTo>
                    <a:pt x="104672" y="279141"/>
                  </a:lnTo>
                  <a:cubicBezTo>
                    <a:pt x="76911" y="279141"/>
                    <a:pt x="50288" y="268113"/>
                    <a:pt x="30658" y="248483"/>
                  </a:cubicBezTo>
                  <a:cubicBezTo>
                    <a:pt x="11028" y="228854"/>
                    <a:pt x="0" y="202230"/>
                    <a:pt x="0" y="174469"/>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17" id="17"/>
            <p:cNvSpPr txBox="true"/>
            <p:nvPr/>
          </p:nvSpPr>
          <p:spPr>
            <a:xfrm>
              <a:off x="0" y="-142875"/>
              <a:ext cx="13614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Perfil do usuário</a:t>
              </a:r>
            </a:p>
          </p:txBody>
        </p:sp>
      </p:grpSp>
      <p:sp>
        <p:nvSpPr>
          <p:cNvPr name="AutoShape 18" id="18"/>
          <p:cNvSpPr/>
          <p:nvPr/>
        </p:nvSpPr>
        <p:spPr>
          <a:xfrm flipV="true">
            <a:off x="6442595" y="2113133"/>
            <a:ext cx="1744376" cy="2517288"/>
          </a:xfrm>
          <a:prstGeom prst="line">
            <a:avLst/>
          </a:prstGeom>
          <a:ln cap="flat" w="95250">
            <a:solidFill>
              <a:srgbClr val="990099"/>
            </a:solidFill>
            <a:prstDash val="solid"/>
            <a:headEnd type="none" len="sm" w="sm"/>
            <a:tailEnd type="arrow" len="sm" w="med"/>
          </a:ln>
        </p:spPr>
      </p:sp>
      <p:grpSp>
        <p:nvGrpSpPr>
          <p:cNvPr name="Group 19" id="19"/>
          <p:cNvGrpSpPr/>
          <p:nvPr/>
        </p:nvGrpSpPr>
        <p:grpSpPr>
          <a:xfrm rot="0">
            <a:off x="8141251" y="3455091"/>
            <a:ext cx="3891827" cy="1350513"/>
            <a:chOff x="0" y="0"/>
            <a:chExt cx="1377585" cy="478039"/>
          </a:xfrm>
        </p:grpSpPr>
        <p:sp>
          <p:nvSpPr>
            <p:cNvPr name="Freeform 20" id="20"/>
            <p:cNvSpPr/>
            <p:nvPr/>
          </p:nvSpPr>
          <p:spPr>
            <a:xfrm flipH="false" flipV="false" rot="0">
              <a:off x="0" y="0"/>
              <a:ext cx="1377585" cy="478039"/>
            </a:xfrm>
            <a:custGeom>
              <a:avLst/>
              <a:gdLst/>
              <a:ahLst/>
              <a:cxnLst/>
              <a:rect r="r" b="b" t="t" l="l"/>
              <a:pathLst>
                <a:path h="478039" w="1377585">
                  <a:moveTo>
                    <a:pt x="103442" y="0"/>
                  </a:moveTo>
                  <a:lnTo>
                    <a:pt x="1274143" y="0"/>
                  </a:lnTo>
                  <a:cubicBezTo>
                    <a:pt x="1331272" y="0"/>
                    <a:pt x="1377585" y="46313"/>
                    <a:pt x="1377585" y="103442"/>
                  </a:cubicBezTo>
                  <a:lnTo>
                    <a:pt x="1377585" y="374597"/>
                  </a:lnTo>
                  <a:cubicBezTo>
                    <a:pt x="1377585" y="402031"/>
                    <a:pt x="1366687" y="428342"/>
                    <a:pt x="1347287" y="447742"/>
                  </a:cubicBezTo>
                  <a:cubicBezTo>
                    <a:pt x="1327888" y="467141"/>
                    <a:pt x="1301577" y="478039"/>
                    <a:pt x="1274143" y="478039"/>
                  </a:cubicBezTo>
                  <a:lnTo>
                    <a:pt x="103442" y="478039"/>
                  </a:lnTo>
                  <a:cubicBezTo>
                    <a:pt x="46313" y="478039"/>
                    <a:pt x="0" y="431727"/>
                    <a:pt x="0" y="374597"/>
                  </a:cubicBezTo>
                  <a:lnTo>
                    <a:pt x="0" y="103442"/>
                  </a:lnTo>
                  <a:cubicBezTo>
                    <a:pt x="0" y="76008"/>
                    <a:pt x="10898" y="49697"/>
                    <a:pt x="30298" y="30298"/>
                  </a:cubicBezTo>
                  <a:cubicBezTo>
                    <a:pt x="49697" y="10898"/>
                    <a:pt x="76008" y="0"/>
                    <a:pt x="103442" y="0"/>
                  </a:cubicBezTo>
                  <a:close/>
                </a:path>
              </a:pathLst>
            </a:custGeom>
            <a:solidFill>
              <a:srgbClr val="FFFFFF"/>
            </a:solidFill>
            <a:ln w="76200" cap="rnd">
              <a:solidFill>
                <a:srgbClr val="990099"/>
              </a:solidFill>
              <a:prstDash val="solid"/>
              <a:round/>
            </a:ln>
          </p:spPr>
        </p:sp>
        <p:sp>
          <p:nvSpPr>
            <p:cNvPr name="TextBox 21" id="21"/>
            <p:cNvSpPr txBox="true"/>
            <p:nvPr/>
          </p:nvSpPr>
          <p:spPr>
            <a:xfrm>
              <a:off x="0" y="-142875"/>
              <a:ext cx="1377585"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Refinamento de requisitos</a:t>
              </a:r>
            </a:p>
          </p:txBody>
        </p:sp>
      </p:grpSp>
      <p:sp>
        <p:nvSpPr>
          <p:cNvPr name="AutoShape 22" id="22"/>
          <p:cNvSpPr/>
          <p:nvPr/>
        </p:nvSpPr>
        <p:spPr>
          <a:xfrm flipV="true">
            <a:off x="6960151" y="4130348"/>
            <a:ext cx="1181100" cy="894376"/>
          </a:xfrm>
          <a:prstGeom prst="line">
            <a:avLst/>
          </a:prstGeom>
          <a:ln cap="flat" w="95250">
            <a:solidFill>
              <a:srgbClr val="990099"/>
            </a:solidFill>
            <a:prstDash val="solid"/>
            <a:headEnd type="none" len="sm" w="sm"/>
            <a:tailEnd type="arrow" len="sm" w="med"/>
          </a:ln>
        </p:spPr>
      </p:sp>
      <p:sp>
        <p:nvSpPr>
          <p:cNvPr name="AutoShape 23" id="23"/>
          <p:cNvSpPr/>
          <p:nvPr/>
        </p:nvSpPr>
        <p:spPr>
          <a:xfrm>
            <a:off x="6960151" y="5024724"/>
            <a:ext cx="1226820" cy="1127383"/>
          </a:xfrm>
          <a:prstGeom prst="line">
            <a:avLst/>
          </a:prstGeom>
          <a:ln cap="flat" w="95250">
            <a:solidFill>
              <a:srgbClr val="990099"/>
            </a:solidFill>
            <a:prstDash val="solid"/>
            <a:headEnd type="none" len="sm" w="sm"/>
            <a:tailEnd type="arrow" len="sm" w="med"/>
          </a:ln>
        </p:spPr>
      </p:sp>
      <p:grpSp>
        <p:nvGrpSpPr>
          <p:cNvPr name="Group 24" id="24"/>
          <p:cNvGrpSpPr/>
          <p:nvPr/>
        </p:nvGrpSpPr>
        <p:grpSpPr>
          <a:xfrm rot="0">
            <a:off x="8186971" y="5476851"/>
            <a:ext cx="3846107" cy="1350513"/>
            <a:chOff x="0" y="0"/>
            <a:chExt cx="1361401" cy="478039"/>
          </a:xfrm>
        </p:grpSpPr>
        <p:sp>
          <p:nvSpPr>
            <p:cNvPr name="Freeform 25" id="25"/>
            <p:cNvSpPr/>
            <p:nvPr/>
          </p:nvSpPr>
          <p:spPr>
            <a:xfrm flipH="false" flipV="false" rot="0">
              <a:off x="0" y="0"/>
              <a:ext cx="1361401" cy="478039"/>
            </a:xfrm>
            <a:custGeom>
              <a:avLst/>
              <a:gdLst/>
              <a:ahLst/>
              <a:cxnLst/>
              <a:rect r="r" b="b" t="t" l="l"/>
              <a:pathLst>
                <a:path h="478039" w="1361401">
                  <a:moveTo>
                    <a:pt x="104672" y="0"/>
                  </a:moveTo>
                  <a:lnTo>
                    <a:pt x="1256729" y="0"/>
                  </a:lnTo>
                  <a:cubicBezTo>
                    <a:pt x="1284490" y="0"/>
                    <a:pt x="1311114" y="11028"/>
                    <a:pt x="1330744" y="30658"/>
                  </a:cubicBezTo>
                  <a:cubicBezTo>
                    <a:pt x="1350373" y="50288"/>
                    <a:pt x="1361401" y="76911"/>
                    <a:pt x="1361401" y="104672"/>
                  </a:cubicBezTo>
                  <a:lnTo>
                    <a:pt x="1361401" y="373367"/>
                  </a:lnTo>
                  <a:cubicBezTo>
                    <a:pt x="1361401" y="401128"/>
                    <a:pt x="1350373" y="427752"/>
                    <a:pt x="1330744" y="447382"/>
                  </a:cubicBezTo>
                  <a:cubicBezTo>
                    <a:pt x="1311114" y="467011"/>
                    <a:pt x="1284490" y="478039"/>
                    <a:pt x="1256729" y="478039"/>
                  </a:cubicBezTo>
                  <a:lnTo>
                    <a:pt x="104672" y="478039"/>
                  </a:lnTo>
                  <a:cubicBezTo>
                    <a:pt x="76911" y="478039"/>
                    <a:pt x="50288" y="467011"/>
                    <a:pt x="30658" y="447382"/>
                  </a:cubicBezTo>
                  <a:cubicBezTo>
                    <a:pt x="11028" y="427752"/>
                    <a:pt x="0" y="401128"/>
                    <a:pt x="0" y="373367"/>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26" id="26"/>
            <p:cNvSpPr txBox="true"/>
            <p:nvPr/>
          </p:nvSpPr>
          <p:spPr>
            <a:xfrm>
              <a:off x="0" y="-142875"/>
              <a:ext cx="1361401"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Planejamento de projetos</a:t>
              </a:r>
            </a:p>
          </p:txBody>
        </p:sp>
      </p:grpSp>
      <p:sp>
        <p:nvSpPr>
          <p:cNvPr name="AutoShape 27" id="27"/>
          <p:cNvSpPr/>
          <p:nvPr/>
        </p:nvSpPr>
        <p:spPr>
          <a:xfrm>
            <a:off x="6442595" y="5419026"/>
            <a:ext cx="1790096" cy="2754841"/>
          </a:xfrm>
          <a:prstGeom prst="line">
            <a:avLst/>
          </a:prstGeom>
          <a:ln cap="flat" w="95250">
            <a:solidFill>
              <a:srgbClr val="990099"/>
            </a:solidFill>
            <a:prstDash val="solid"/>
            <a:headEnd type="none" len="sm" w="sm"/>
            <a:tailEnd type="arrow" len="sm" w="med"/>
          </a:ln>
        </p:spPr>
      </p:sp>
      <p:grpSp>
        <p:nvGrpSpPr>
          <p:cNvPr name="Group 28" id="28"/>
          <p:cNvGrpSpPr/>
          <p:nvPr/>
        </p:nvGrpSpPr>
        <p:grpSpPr>
          <a:xfrm rot="0">
            <a:off x="8232691" y="7779565"/>
            <a:ext cx="3800387" cy="788604"/>
            <a:chOff x="0" y="0"/>
            <a:chExt cx="1345218" cy="279141"/>
          </a:xfrm>
        </p:grpSpPr>
        <p:sp>
          <p:nvSpPr>
            <p:cNvPr name="Freeform 29" id="29"/>
            <p:cNvSpPr/>
            <p:nvPr/>
          </p:nvSpPr>
          <p:spPr>
            <a:xfrm flipH="false" flipV="false" rot="0">
              <a:off x="0" y="0"/>
              <a:ext cx="1345218" cy="279141"/>
            </a:xfrm>
            <a:custGeom>
              <a:avLst/>
              <a:gdLst/>
              <a:ahLst/>
              <a:cxnLst/>
              <a:rect r="r" b="b" t="t" l="l"/>
              <a:pathLst>
                <a:path h="279141" w="1345218">
                  <a:moveTo>
                    <a:pt x="105931" y="0"/>
                  </a:moveTo>
                  <a:lnTo>
                    <a:pt x="1239287" y="0"/>
                  </a:lnTo>
                  <a:cubicBezTo>
                    <a:pt x="1267381" y="0"/>
                    <a:pt x="1294325" y="11161"/>
                    <a:pt x="1314191" y="31027"/>
                  </a:cubicBezTo>
                  <a:cubicBezTo>
                    <a:pt x="1334057" y="50893"/>
                    <a:pt x="1345218" y="77837"/>
                    <a:pt x="1345218" y="105931"/>
                  </a:cubicBezTo>
                  <a:lnTo>
                    <a:pt x="1345218" y="173210"/>
                  </a:lnTo>
                  <a:cubicBezTo>
                    <a:pt x="1345218" y="231714"/>
                    <a:pt x="1297791" y="279141"/>
                    <a:pt x="1239287" y="279141"/>
                  </a:cubicBezTo>
                  <a:lnTo>
                    <a:pt x="105931" y="279141"/>
                  </a:lnTo>
                  <a:cubicBezTo>
                    <a:pt x="77837" y="279141"/>
                    <a:pt x="50893" y="267980"/>
                    <a:pt x="31027" y="248115"/>
                  </a:cubicBezTo>
                  <a:cubicBezTo>
                    <a:pt x="11161" y="228249"/>
                    <a:pt x="0" y="201305"/>
                    <a:pt x="0" y="173210"/>
                  </a:cubicBezTo>
                  <a:lnTo>
                    <a:pt x="0" y="105931"/>
                  </a:lnTo>
                  <a:cubicBezTo>
                    <a:pt x="0" y="77837"/>
                    <a:pt x="11161" y="50893"/>
                    <a:pt x="31027" y="31027"/>
                  </a:cubicBezTo>
                  <a:cubicBezTo>
                    <a:pt x="50893" y="11161"/>
                    <a:pt x="77837" y="0"/>
                    <a:pt x="105931" y="0"/>
                  </a:cubicBezTo>
                  <a:close/>
                </a:path>
              </a:pathLst>
            </a:custGeom>
            <a:solidFill>
              <a:srgbClr val="990099"/>
            </a:solidFill>
            <a:ln w="76200" cap="rnd">
              <a:solidFill>
                <a:srgbClr val="990099"/>
              </a:solidFill>
              <a:prstDash val="solid"/>
              <a:round/>
            </a:ln>
          </p:spPr>
        </p:sp>
        <p:sp>
          <p:nvSpPr>
            <p:cNvPr name="TextBox 30" id="30"/>
            <p:cNvSpPr txBox="true"/>
            <p:nvPr/>
          </p:nvSpPr>
          <p:spPr>
            <a:xfrm>
              <a:off x="0" y="-142875"/>
              <a:ext cx="1345218"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Análise de impacto</a:t>
              </a:r>
            </a:p>
          </p:txBody>
        </p:sp>
      </p:grpSp>
      <p:grpSp>
        <p:nvGrpSpPr>
          <p:cNvPr name="Group 31" id="31"/>
          <p:cNvGrpSpPr/>
          <p:nvPr/>
        </p:nvGrpSpPr>
        <p:grpSpPr>
          <a:xfrm rot="0">
            <a:off x="14084346" y="4749198"/>
            <a:ext cx="4009680" cy="788604"/>
            <a:chOff x="0" y="0"/>
            <a:chExt cx="1419301" cy="279141"/>
          </a:xfrm>
        </p:grpSpPr>
        <p:sp>
          <p:nvSpPr>
            <p:cNvPr name="Freeform 32" id="32"/>
            <p:cNvSpPr/>
            <p:nvPr/>
          </p:nvSpPr>
          <p:spPr>
            <a:xfrm flipH="false" flipV="false" rot="0">
              <a:off x="0" y="0"/>
              <a:ext cx="1419301" cy="279141"/>
            </a:xfrm>
            <a:custGeom>
              <a:avLst/>
              <a:gdLst/>
              <a:ahLst/>
              <a:cxnLst/>
              <a:rect r="r" b="b" t="t" l="l"/>
              <a:pathLst>
                <a:path h="279141" w="1419301">
                  <a:moveTo>
                    <a:pt x="100402" y="0"/>
                  </a:moveTo>
                  <a:lnTo>
                    <a:pt x="1318899" y="0"/>
                  </a:lnTo>
                  <a:cubicBezTo>
                    <a:pt x="1374350" y="0"/>
                    <a:pt x="1419301" y="44952"/>
                    <a:pt x="1419301" y="100402"/>
                  </a:cubicBezTo>
                  <a:lnTo>
                    <a:pt x="1419301" y="178739"/>
                  </a:lnTo>
                  <a:cubicBezTo>
                    <a:pt x="1419301" y="234190"/>
                    <a:pt x="1374350" y="279141"/>
                    <a:pt x="1318899" y="279141"/>
                  </a:cubicBezTo>
                  <a:lnTo>
                    <a:pt x="100402" y="279141"/>
                  </a:lnTo>
                  <a:cubicBezTo>
                    <a:pt x="44952" y="279141"/>
                    <a:pt x="0" y="234190"/>
                    <a:pt x="0" y="178739"/>
                  </a:cubicBezTo>
                  <a:lnTo>
                    <a:pt x="0" y="100402"/>
                  </a:lnTo>
                  <a:cubicBezTo>
                    <a:pt x="0" y="44952"/>
                    <a:pt x="44952" y="0"/>
                    <a:pt x="100402" y="0"/>
                  </a:cubicBezTo>
                  <a:close/>
                </a:path>
              </a:pathLst>
            </a:custGeom>
            <a:solidFill>
              <a:srgbClr val="FFFFFF"/>
            </a:solidFill>
            <a:ln w="76200" cap="rnd">
              <a:solidFill>
                <a:srgbClr val="990099"/>
              </a:solidFill>
              <a:prstDash val="solid"/>
              <a:round/>
            </a:ln>
          </p:spPr>
        </p:sp>
        <p:sp>
          <p:nvSpPr>
            <p:cNvPr name="TextBox 33" id="33"/>
            <p:cNvSpPr txBox="true"/>
            <p:nvPr/>
          </p:nvSpPr>
          <p:spPr>
            <a:xfrm>
              <a:off x="0" y="-142875"/>
              <a:ext cx="14193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Exportar documento</a:t>
              </a:r>
            </a:p>
          </p:txBody>
        </p:sp>
      </p:grpSp>
      <p:sp>
        <p:nvSpPr>
          <p:cNvPr name="AutoShape 34" id="34"/>
          <p:cNvSpPr/>
          <p:nvPr/>
        </p:nvSpPr>
        <p:spPr>
          <a:xfrm flipV="true">
            <a:off x="12033078" y="5143500"/>
            <a:ext cx="2051268" cy="3030367"/>
          </a:xfrm>
          <a:prstGeom prst="line">
            <a:avLst/>
          </a:prstGeom>
          <a:ln cap="flat" w="95250">
            <a:solidFill>
              <a:srgbClr val="990099"/>
            </a:solidFill>
            <a:prstDash val="solid"/>
            <a:headEnd type="none" len="sm" w="sm"/>
            <a:tailEnd type="arrow" len="sm" w="med"/>
          </a:ln>
        </p:spPr>
      </p:sp>
      <p:sp>
        <p:nvSpPr>
          <p:cNvPr name="AutoShape 35" id="35"/>
          <p:cNvSpPr/>
          <p:nvPr/>
        </p:nvSpPr>
        <p:spPr>
          <a:xfrm flipV="true">
            <a:off x="12033078" y="5143500"/>
            <a:ext cx="2051268" cy="1008607"/>
          </a:xfrm>
          <a:prstGeom prst="line">
            <a:avLst/>
          </a:prstGeom>
          <a:ln cap="flat" w="95250">
            <a:solidFill>
              <a:srgbClr val="990099"/>
            </a:solidFill>
            <a:prstDash val="solid"/>
            <a:headEnd type="none" len="sm" w="sm"/>
            <a:tailEnd type="arrow" len="sm" w="med"/>
          </a:ln>
        </p:spPr>
      </p:sp>
      <p:sp>
        <p:nvSpPr>
          <p:cNvPr name="AutoShape 36" id="36"/>
          <p:cNvSpPr/>
          <p:nvPr/>
        </p:nvSpPr>
        <p:spPr>
          <a:xfrm>
            <a:off x="12033078" y="4130348"/>
            <a:ext cx="2051268" cy="1013152"/>
          </a:xfrm>
          <a:prstGeom prst="line">
            <a:avLst/>
          </a:prstGeom>
          <a:ln cap="flat" w="95250">
            <a:solidFill>
              <a:srgbClr val="990099"/>
            </a:solidFill>
            <a:prstDash val="solid"/>
            <a:headEnd type="none" len="sm" w="sm"/>
            <a:tailEnd type="arrow" len="sm" w="med"/>
          </a:ln>
        </p:spPr>
      </p:sp>
      <p:sp>
        <p:nvSpPr>
          <p:cNvPr name="AutoShape 37" id="37"/>
          <p:cNvSpPr/>
          <p:nvPr/>
        </p:nvSpPr>
        <p:spPr>
          <a:xfrm>
            <a:off x="12033078" y="2113133"/>
            <a:ext cx="2051268" cy="3030367"/>
          </a:xfrm>
          <a:prstGeom prst="line">
            <a:avLst/>
          </a:prstGeom>
          <a:ln cap="flat" w="95250">
            <a:solidFill>
              <a:srgbClr val="990099"/>
            </a:solidFill>
            <a:prstDash val="solid"/>
            <a:headEnd type="none" len="sm" w="sm"/>
            <a:tailEnd type="arrow" len="sm" w="med"/>
          </a:ln>
        </p:spPr>
      </p:sp>
    </p:spTree>
  </p:cSld>
  <p:clrMapOvr>
    <a:masterClrMapping/>
  </p:clrMapOvr>
  <p:transition spd="slow">
    <p:cover dir="l"/>
  </p:transition>
</p:sld>
</file>

<file path=ppt/slides/slide4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1603022" cy="812800"/>
          </a:xfrm>
        </p:grpSpPr>
        <p:sp>
          <p:nvSpPr>
            <p:cNvPr name="Freeform 3" id="3"/>
            <p:cNvSpPr/>
            <p:nvPr/>
          </p:nvSpPr>
          <p:spPr>
            <a:xfrm flipH="false" flipV="false" rot="0">
              <a:off x="0" y="0"/>
              <a:ext cx="1603022" cy="812800"/>
            </a:xfrm>
            <a:custGeom>
              <a:avLst/>
              <a:gdLst/>
              <a:ahLst/>
              <a:cxnLst/>
              <a:rect r="r" b="b" t="t" l="l"/>
              <a:pathLst>
                <a:path h="812800" w="1603022">
                  <a:moveTo>
                    <a:pt x="0" y="0"/>
                  </a:moveTo>
                  <a:lnTo>
                    <a:pt x="1603022" y="0"/>
                  </a:lnTo>
                  <a:lnTo>
                    <a:pt x="1603022" y="812800"/>
                  </a:lnTo>
                  <a:lnTo>
                    <a:pt x="0" y="812800"/>
                  </a:lnTo>
                  <a:close/>
                </a:path>
              </a:pathLst>
            </a:custGeom>
            <a:blipFill>
              <a:blip r:embed="rId2"/>
              <a:stretch>
                <a:fillRect l="0" t="-22" r="0" b="-22"/>
              </a:stretch>
            </a:blipFill>
          </p:spPr>
        </p:sp>
      </p:grpSp>
      <p:sp>
        <p:nvSpPr>
          <p:cNvPr name="TextBox 4" id="4"/>
          <p:cNvSpPr txBox="true"/>
          <p:nvPr/>
        </p:nvSpPr>
        <p:spPr>
          <a:xfrm rot="0">
            <a:off x="976107" y="109647"/>
            <a:ext cx="8780144" cy="793783"/>
          </a:xfrm>
          <a:prstGeom prst="rect">
            <a:avLst/>
          </a:prstGeom>
        </p:spPr>
        <p:txBody>
          <a:bodyPr anchor="t" rtlCol="false" tIns="0" lIns="0" bIns="0" rIns="0">
            <a:spAutoFit/>
          </a:bodyPr>
          <a:lstStyle/>
          <a:p>
            <a:pPr algn="l" marL="0" indent="0" lvl="0">
              <a:lnSpc>
                <a:spcPts val="5900"/>
              </a:lnSpc>
              <a:spcBef>
                <a:spcPct val="0"/>
              </a:spcBef>
            </a:pPr>
            <a:r>
              <a:rPr lang="en-US" b="true" sz="5000" spc="20">
                <a:solidFill>
                  <a:srgbClr val="000000"/>
                </a:solidFill>
                <a:latin typeface="Poppins Bold"/>
                <a:ea typeface="Poppins Bold"/>
                <a:cs typeface="Poppins Bold"/>
                <a:sym typeface="Poppins Bold"/>
              </a:rPr>
              <a:t>Análise de impacto</a:t>
            </a:r>
          </a:p>
        </p:txBody>
      </p:sp>
      <p:sp>
        <p:nvSpPr>
          <p:cNvPr name="TextBox 5" id="5"/>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42</a:t>
            </a:r>
          </a:p>
        </p:txBody>
      </p:sp>
      <p:grpSp>
        <p:nvGrpSpPr>
          <p:cNvPr name="Group 6" id="6"/>
          <p:cNvGrpSpPr/>
          <p:nvPr/>
        </p:nvGrpSpPr>
        <p:grpSpPr>
          <a:xfrm rot="5400000">
            <a:off x="6150126" y="1979559"/>
            <a:ext cx="470096" cy="832378"/>
            <a:chOff x="0" y="0"/>
            <a:chExt cx="401659" cy="711200"/>
          </a:xfrm>
        </p:grpSpPr>
        <p:sp>
          <p:nvSpPr>
            <p:cNvPr name="Freeform 7" id="7"/>
            <p:cNvSpPr/>
            <p:nvPr/>
          </p:nvSpPr>
          <p:spPr>
            <a:xfrm flipH="false" flipV="false" rot="0">
              <a:off x="0" y="0"/>
              <a:ext cx="401659" cy="711200"/>
            </a:xfrm>
            <a:custGeom>
              <a:avLst/>
              <a:gdLst/>
              <a:ahLst/>
              <a:cxnLst/>
              <a:rect r="r" b="b" t="t" l="l"/>
              <a:pathLst>
                <a:path h="711200" w="401659">
                  <a:moveTo>
                    <a:pt x="200829" y="0"/>
                  </a:moveTo>
                  <a:lnTo>
                    <a:pt x="401659" y="711200"/>
                  </a:lnTo>
                  <a:lnTo>
                    <a:pt x="0" y="711200"/>
                  </a:lnTo>
                  <a:lnTo>
                    <a:pt x="200829" y="0"/>
                  </a:lnTo>
                  <a:close/>
                </a:path>
              </a:pathLst>
            </a:custGeom>
            <a:solidFill>
              <a:srgbClr val="FED8FF"/>
            </a:solidFill>
          </p:spPr>
        </p:sp>
        <p:sp>
          <p:nvSpPr>
            <p:cNvPr name="TextBox 8" id="8"/>
            <p:cNvSpPr txBox="true"/>
            <p:nvPr/>
          </p:nvSpPr>
          <p:spPr>
            <a:xfrm>
              <a:off x="62759" y="187325"/>
              <a:ext cx="276140" cy="473075"/>
            </a:xfrm>
            <a:prstGeom prst="rect">
              <a:avLst/>
            </a:prstGeom>
          </p:spPr>
          <p:txBody>
            <a:bodyPr anchor="ctr" rtlCol="false" tIns="50800" lIns="50800" bIns="50800" rIns="50800"/>
            <a:lstStyle/>
            <a:p>
              <a:pPr algn="ctr">
                <a:lnSpc>
                  <a:spcPts val="4474"/>
                </a:lnSpc>
              </a:pPr>
            </a:p>
          </p:txBody>
        </p:sp>
      </p:grpSp>
      <p:grpSp>
        <p:nvGrpSpPr>
          <p:cNvPr name="Group 9" id="9"/>
          <p:cNvGrpSpPr/>
          <p:nvPr/>
        </p:nvGrpSpPr>
        <p:grpSpPr>
          <a:xfrm rot="0">
            <a:off x="2173864" y="2160700"/>
            <a:ext cx="4260175" cy="3700351"/>
            <a:chOff x="0" y="0"/>
            <a:chExt cx="1122021" cy="974578"/>
          </a:xfrm>
        </p:grpSpPr>
        <p:sp>
          <p:nvSpPr>
            <p:cNvPr name="Freeform 10" id="10"/>
            <p:cNvSpPr/>
            <p:nvPr/>
          </p:nvSpPr>
          <p:spPr>
            <a:xfrm flipH="false" flipV="false" rot="0">
              <a:off x="0" y="0"/>
              <a:ext cx="1122021" cy="974578"/>
            </a:xfrm>
            <a:custGeom>
              <a:avLst/>
              <a:gdLst/>
              <a:ahLst/>
              <a:cxnLst/>
              <a:rect r="r" b="b" t="t" l="l"/>
              <a:pathLst>
                <a:path h="974578" w="1122021">
                  <a:moveTo>
                    <a:pt x="39980" y="0"/>
                  </a:moveTo>
                  <a:lnTo>
                    <a:pt x="1082041" y="0"/>
                  </a:lnTo>
                  <a:cubicBezTo>
                    <a:pt x="1092645" y="0"/>
                    <a:pt x="1102814" y="4212"/>
                    <a:pt x="1110311" y="11710"/>
                  </a:cubicBezTo>
                  <a:cubicBezTo>
                    <a:pt x="1117809" y="19208"/>
                    <a:pt x="1122021" y="29377"/>
                    <a:pt x="1122021" y="39980"/>
                  </a:cubicBezTo>
                  <a:lnTo>
                    <a:pt x="1122021" y="934598"/>
                  </a:lnTo>
                  <a:cubicBezTo>
                    <a:pt x="1122021" y="945201"/>
                    <a:pt x="1117809" y="955370"/>
                    <a:pt x="1110311" y="962868"/>
                  </a:cubicBezTo>
                  <a:cubicBezTo>
                    <a:pt x="1102814" y="970366"/>
                    <a:pt x="1092645" y="974578"/>
                    <a:pt x="1082041" y="974578"/>
                  </a:cubicBezTo>
                  <a:lnTo>
                    <a:pt x="39980" y="974578"/>
                  </a:lnTo>
                  <a:cubicBezTo>
                    <a:pt x="29377" y="974578"/>
                    <a:pt x="19208" y="970366"/>
                    <a:pt x="11710" y="962868"/>
                  </a:cubicBezTo>
                  <a:cubicBezTo>
                    <a:pt x="4212" y="955370"/>
                    <a:pt x="0" y="945201"/>
                    <a:pt x="0" y="934598"/>
                  </a:cubicBezTo>
                  <a:lnTo>
                    <a:pt x="0" y="39980"/>
                  </a:lnTo>
                  <a:cubicBezTo>
                    <a:pt x="0" y="29377"/>
                    <a:pt x="4212" y="19208"/>
                    <a:pt x="11710" y="11710"/>
                  </a:cubicBezTo>
                  <a:cubicBezTo>
                    <a:pt x="19208" y="4212"/>
                    <a:pt x="29377" y="0"/>
                    <a:pt x="39980" y="0"/>
                  </a:cubicBezTo>
                  <a:close/>
                </a:path>
              </a:pathLst>
            </a:custGeom>
            <a:solidFill>
              <a:srgbClr val="FED8FF"/>
            </a:solidFill>
            <a:ln w="38100" cap="rnd">
              <a:solidFill>
                <a:srgbClr val="FED8FF"/>
              </a:solidFill>
              <a:prstDash val="solid"/>
              <a:round/>
            </a:ln>
          </p:spPr>
        </p:sp>
        <p:sp>
          <p:nvSpPr>
            <p:cNvPr name="TextBox 11" id="11"/>
            <p:cNvSpPr txBox="true"/>
            <p:nvPr/>
          </p:nvSpPr>
          <p:spPr>
            <a:xfrm>
              <a:off x="0" y="-57150"/>
              <a:ext cx="1122021" cy="1031728"/>
            </a:xfrm>
            <a:prstGeom prst="rect">
              <a:avLst/>
            </a:prstGeom>
          </p:spPr>
          <p:txBody>
            <a:bodyPr anchor="ctr" rtlCol="false" tIns="50800" lIns="50800" bIns="50800" rIns="50800"/>
            <a:lstStyle/>
            <a:p>
              <a:pPr algn="just">
                <a:lnSpc>
                  <a:spcPts val="2659"/>
                </a:lnSpc>
              </a:pPr>
            </a:p>
          </p:txBody>
        </p:sp>
      </p:grpSp>
      <p:grpSp>
        <p:nvGrpSpPr>
          <p:cNvPr name="Group 12" id="12"/>
          <p:cNvGrpSpPr/>
          <p:nvPr/>
        </p:nvGrpSpPr>
        <p:grpSpPr>
          <a:xfrm rot="0">
            <a:off x="1448850" y="6327776"/>
            <a:ext cx="4260175" cy="1640268"/>
            <a:chOff x="0" y="0"/>
            <a:chExt cx="1122021" cy="432005"/>
          </a:xfrm>
        </p:grpSpPr>
        <p:sp>
          <p:nvSpPr>
            <p:cNvPr name="Freeform 13" id="13"/>
            <p:cNvSpPr/>
            <p:nvPr/>
          </p:nvSpPr>
          <p:spPr>
            <a:xfrm flipH="false" flipV="false" rot="0">
              <a:off x="0" y="0"/>
              <a:ext cx="1122021" cy="432005"/>
            </a:xfrm>
            <a:custGeom>
              <a:avLst/>
              <a:gdLst/>
              <a:ahLst/>
              <a:cxnLst/>
              <a:rect r="r" b="b" t="t" l="l"/>
              <a:pathLst>
                <a:path h="432005" w="1122021">
                  <a:moveTo>
                    <a:pt x="39980" y="0"/>
                  </a:moveTo>
                  <a:lnTo>
                    <a:pt x="1082041" y="0"/>
                  </a:lnTo>
                  <a:cubicBezTo>
                    <a:pt x="1092645" y="0"/>
                    <a:pt x="1102814" y="4212"/>
                    <a:pt x="1110311" y="11710"/>
                  </a:cubicBezTo>
                  <a:cubicBezTo>
                    <a:pt x="1117809" y="19208"/>
                    <a:pt x="1122021" y="29377"/>
                    <a:pt x="1122021" y="39980"/>
                  </a:cubicBezTo>
                  <a:lnTo>
                    <a:pt x="1122021" y="392025"/>
                  </a:lnTo>
                  <a:cubicBezTo>
                    <a:pt x="1122021" y="402628"/>
                    <a:pt x="1117809" y="412797"/>
                    <a:pt x="1110311" y="420295"/>
                  </a:cubicBezTo>
                  <a:cubicBezTo>
                    <a:pt x="1102814" y="427793"/>
                    <a:pt x="1092645" y="432005"/>
                    <a:pt x="1082041" y="432005"/>
                  </a:cubicBezTo>
                  <a:lnTo>
                    <a:pt x="39980" y="432005"/>
                  </a:lnTo>
                  <a:cubicBezTo>
                    <a:pt x="29377" y="432005"/>
                    <a:pt x="19208" y="427793"/>
                    <a:pt x="11710" y="420295"/>
                  </a:cubicBezTo>
                  <a:cubicBezTo>
                    <a:pt x="4212" y="412797"/>
                    <a:pt x="0" y="402628"/>
                    <a:pt x="0" y="392025"/>
                  </a:cubicBezTo>
                  <a:lnTo>
                    <a:pt x="0" y="39980"/>
                  </a:lnTo>
                  <a:cubicBezTo>
                    <a:pt x="0" y="29377"/>
                    <a:pt x="4212" y="19208"/>
                    <a:pt x="11710" y="11710"/>
                  </a:cubicBezTo>
                  <a:cubicBezTo>
                    <a:pt x="19208" y="4212"/>
                    <a:pt x="29377" y="0"/>
                    <a:pt x="39980" y="0"/>
                  </a:cubicBezTo>
                  <a:close/>
                </a:path>
              </a:pathLst>
            </a:custGeom>
            <a:solidFill>
              <a:srgbClr val="FF8BF7"/>
            </a:solidFill>
            <a:ln w="38100" cap="rnd">
              <a:solidFill>
                <a:srgbClr val="FF8BF7"/>
              </a:solidFill>
              <a:prstDash val="solid"/>
              <a:round/>
            </a:ln>
          </p:spPr>
        </p:sp>
        <p:sp>
          <p:nvSpPr>
            <p:cNvPr name="TextBox 14" id="14"/>
            <p:cNvSpPr txBox="true"/>
            <p:nvPr/>
          </p:nvSpPr>
          <p:spPr>
            <a:xfrm>
              <a:off x="0" y="-38100"/>
              <a:ext cx="1122021" cy="470105"/>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5400000">
            <a:off x="1213802" y="6176990"/>
            <a:ext cx="470096" cy="832378"/>
            <a:chOff x="0" y="0"/>
            <a:chExt cx="401659" cy="711200"/>
          </a:xfrm>
        </p:grpSpPr>
        <p:sp>
          <p:nvSpPr>
            <p:cNvPr name="Freeform 16" id="16"/>
            <p:cNvSpPr/>
            <p:nvPr/>
          </p:nvSpPr>
          <p:spPr>
            <a:xfrm flipH="false" flipV="false" rot="0">
              <a:off x="0" y="0"/>
              <a:ext cx="401659" cy="711200"/>
            </a:xfrm>
            <a:custGeom>
              <a:avLst/>
              <a:gdLst/>
              <a:ahLst/>
              <a:cxnLst/>
              <a:rect r="r" b="b" t="t" l="l"/>
              <a:pathLst>
                <a:path h="711200" w="401659">
                  <a:moveTo>
                    <a:pt x="200829" y="0"/>
                  </a:moveTo>
                  <a:lnTo>
                    <a:pt x="401659" y="711200"/>
                  </a:lnTo>
                  <a:lnTo>
                    <a:pt x="0" y="711200"/>
                  </a:lnTo>
                  <a:lnTo>
                    <a:pt x="200829" y="0"/>
                  </a:lnTo>
                  <a:close/>
                </a:path>
              </a:pathLst>
            </a:custGeom>
            <a:solidFill>
              <a:srgbClr val="FF8BF7"/>
            </a:solidFill>
          </p:spPr>
        </p:sp>
        <p:sp>
          <p:nvSpPr>
            <p:cNvPr name="TextBox 17" id="17"/>
            <p:cNvSpPr txBox="true"/>
            <p:nvPr/>
          </p:nvSpPr>
          <p:spPr>
            <a:xfrm>
              <a:off x="62759" y="187325"/>
              <a:ext cx="276140" cy="473075"/>
            </a:xfrm>
            <a:prstGeom prst="rect">
              <a:avLst/>
            </a:prstGeom>
          </p:spPr>
          <p:txBody>
            <a:bodyPr anchor="ctr" rtlCol="false" tIns="50800" lIns="50800" bIns="50800" rIns="50800"/>
            <a:lstStyle/>
            <a:p>
              <a:pPr algn="ctr">
                <a:lnSpc>
                  <a:spcPts val="4474"/>
                </a:lnSpc>
              </a:pPr>
            </a:p>
          </p:txBody>
        </p:sp>
      </p:grpSp>
      <p:sp>
        <p:nvSpPr>
          <p:cNvPr name="TextBox 18" id="18"/>
          <p:cNvSpPr txBox="true"/>
          <p:nvPr/>
        </p:nvSpPr>
        <p:spPr>
          <a:xfrm rot="0">
            <a:off x="2400070" y="2418494"/>
            <a:ext cx="3807763" cy="3337782"/>
          </a:xfrm>
          <a:prstGeom prst="rect">
            <a:avLst/>
          </a:prstGeom>
        </p:spPr>
        <p:txBody>
          <a:bodyPr anchor="t" rtlCol="false" tIns="0" lIns="0" bIns="0" rIns="0">
            <a:spAutoFit/>
          </a:bodyPr>
          <a:lstStyle/>
          <a:p>
            <a:pPr algn="just">
              <a:lnSpc>
                <a:spcPts val="2241"/>
              </a:lnSpc>
            </a:pPr>
            <a:r>
              <a:rPr lang="en-US" sz="1899" spc="7">
                <a:solidFill>
                  <a:srgbClr val="000000"/>
                </a:solidFill>
                <a:latin typeface="Poppins"/>
                <a:ea typeface="Poppins"/>
                <a:cs typeface="Poppins"/>
                <a:sym typeface="Poppins"/>
              </a:rPr>
              <a:t> </a:t>
            </a:r>
            <a:r>
              <a:rPr lang="en-US" sz="1899" spc="7">
                <a:solidFill>
                  <a:srgbClr val="000000"/>
                </a:solidFill>
                <a:latin typeface="Poppins"/>
                <a:ea typeface="Poppins"/>
                <a:cs typeface="Poppins"/>
                <a:sym typeface="Poppins"/>
              </a:rPr>
              <a:t>Olá Thalia, os casos de uso presentes no projeto, são: Lorem ipsum dolor sit amet, consectetur adipiscing elit, sed do eiusmod tempor incidente ut labore et dolore magna aliqua.</a:t>
            </a:r>
          </a:p>
          <a:p>
            <a:pPr algn="just" marL="0" indent="0" lvl="0">
              <a:lnSpc>
                <a:spcPts val="2241"/>
              </a:lnSpc>
              <a:spcBef>
                <a:spcPct val="0"/>
              </a:spcBef>
            </a:pPr>
            <a:r>
              <a:rPr lang="en-US" sz="1899" spc="7">
                <a:solidFill>
                  <a:srgbClr val="000000"/>
                </a:solidFill>
                <a:latin typeface="Poppins"/>
                <a:ea typeface="Poppins"/>
                <a:cs typeface="Poppins"/>
                <a:sym typeface="Poppins"/>
              </a:rPr>
              <a:t>  Preciso que faça uma análise de como as mudanças em Lorem ipsum dolor sit amet podem afetar no processo de desenvolvimento </a:t>
            </a:r>
          </a:p>
        </p:txBody>
      </p:sp>
      <p:sp>
        <p:nvSpPr>
          <p:cNvPr name="TextBox 19" id="19"/>
          <p:cNvSpPr txBox="true"/>
          <p:nvPr/>
        </p:nvSpPr>
        <p:spPr>
          <a:xfrm rot="0">
            <a:off x="1675056" y="6574130"/>
            <a:ext cx="3807763" cy="1128511"/>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000000"/>
                </a:solidFill>
                <a:latin typeface="Poppins"/>
                <a:ea typeface="Poppins"/>
                <a:cs typeface="Poppins"/>
                <a:sym typeface="Poppins"/>
              </a:rPr>
              <a:t>Claro, aqui está o relatório com uma análise de impactos, se precisar de mais alguma coisa, é só pedir.</a:t>
            </a:r>
          </a:p>
        </p:txBody>
      </p:sp>
      <p:grpSp>
        <p:nvGrpSpPr>
          <p:cNvPr name="Group 20" id="20"/>
          <p:cNvGrpSpPr/>
          <p:nvPr/>
        </p:nvGrpSpPr>
        <p:grpSpPr>
          <a:xfrm rot="0">
            <a:off x="1319161" y="8276122"/>
            <a:ext cx="5195701" cy="620250"/>
            <a:chOff x="0" y="0"/>
            <a:chExt cx="1368415" cy="163358"/>
          </a:xfrm>
        </p:grpSpPr>
        <p:sp>
          <p:nvSpPr>
            <p:cNvPr name="Freeform 21" id="21"/>
            <p:cNvSpPr/>
            <p:nvPr/>
          </p:nvSpPr>
          <p:spPr>
            <a:xfrm flipH="false" flipV="false" rot="0">
              <a:off x="0" y="0"/>
              <a:ext cx="1368415" cy="163358"/>
            </a:xfrm>
            <a:custGeom>
              <a:avLst/>
              <a:gdLst/>
              <a:ahLst/>
              <a:cxnLst/>
              <a:rect r="r" b="b" t="t" l="l"/>
              <a:pathLst>
                <a:path h="163358" w="1368415">
                  <a:moveTo>
                    <a:pt x="56622" y="0"/>
                  </a:moveTo>
                  <a:lnTo>
                    <a:pt x="1311793" y="0"/>
                  </a:lnTo>
                  <a:cubicBezTo>
                    <a:pt x="1343064" y="0"/>
                    <a:pt x="1368415" y="25351"/>
                    <a:pt x="1368415" y="56622"/>
                  </a:cubicBezTo>
                  <a:lnTo>
                    <a:pt x="1368415" y="106736"/>
                  </a:lnTo>
                  <a:cubicBezTo>
                    <a:pt x="1368415" y="121753"/>
                    <a:pt x="1362449" y="136155"/>
                    <a:pt x="1351831" y="146774"/>
                  </a:cubicBezTo>
                  <a:cubicBezTo>
                    <a:pt x="1341212" y="157392"/>
                    <a:pt x="1326810" y="163358"/>
                    <a:pt x="1311793" y="163358"/>
                  </a:cubicBezTo>
                  <a:lnTo>
                    <a:pt x="56622" y="163358"/>
                  </a:lnTo>
                  <a:cubicBezTo>
                    <a:pt x="25351" y="163358"/>
                    <a:pt x="0" y="138007"/>
                    <a:pt x="0" y="106736"/>
                  </a:cubicBezTo>
                  <a:lnTo>
                    <a:pt x="0" y="56622"/>
                  </a:lnTo>
                  <a:cubicBezTo>
                    <a:pt x="0" y="41605"/>
                    <a:pt x="5966" y="27203"/>
                    <a:pt x="16584" y="16584"/>
                  </a:cubicBezTo>
                  <a:cubicBezTo>
                    <a:pt x="27203" y="5966"/>
                    <a:pt x="41605" y="0"/>
                    <a:pt x="56622" y="0"/>
                  </a:cubicBezTo>
                  <a:close/>
                </a:path>
              </a:pathLst>
            </a:custGeom>
            <a:solidFill>
              <a:srgbClr val="FED8FF"/>
            </a:solidFill>
            <a:ln w="38100" cap="rnd">
              <a:solidFill>
                <a:srgbClr val="990099"/>
              </a:solidFill>
              <a:prstDash val="solid"/>
              <a:round/>
            </a:ln>
          </p:spPr>
        </p:sp>
        <p:sp>
          <p:nvSpPr>
            <p:cNvPr name="TextBox 22" id="22"/>
            <p:cNvSpPr txBox="true"/>
            <p:nvPr/>
          </p:nvSpPr>
          <p:spPr>
            <a:xfrm>
              <a:off x="0" y="-38100"/>
              <a:ext cx="1368415" cy="201458"/>
            </a:xfrm>
            <a:prstGeom prst="rect">
              <a:avLst/>
            </a:prstGeom>
          </p:spPr>
          <p:txBody>
            <a:bodyPr anchor="ctr" rtlCol="false" tIns="50800" lIns="50800" bIns="50800" rIns="50800"/>
            <a:lstStyle/>
            <a:p>
              <a:pPr algn="ctr">
                <a:lnSpc>
                  <a:spcPts val="2659"/>
                </a:lnSpc>
              </a:pPr>
            </a:p>
          </p:txBody>
        </p:sp>
      </p:grpSp>
      <p:sp>
        <p:nvSpPr>
          <p:cNvPr name="Freeform 23" id="23"/>
          <p:cNvSpPr/>
          <p:nvPr/>
        </p:nvSpPr>
        <p:spPr>
          <a:xfrm flipH="false" flipV="false" rot="0">
            <a:off x="5904449" y="8439235"/>
            <a:ext cx="290717" cy="294024"/>
          </a:xfrm>
          <a:custGeom>
            <a:avLst/>
            <a:gdLst/>
            <a:ahLst/>
            <a:cxnLst/>
            <a:rect r="r" b="b" t="t" l="l"/>
            <a:pathLst>
              <a:path h="294024" w="290717">
                <a:moveTo>
                  <a:pt x="0" y="0"/>
                </a:moveTo>
                <a:lnTo>
                  <a:pt x="290716" y="0"/>
                </a:lnTo>
                <a:lnTo>
                  <a:pt x="290716" y="294024"/>
                </a:lnTo>
                <a:lnTo>
                  <a:pt x="0" y="2940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4" id="24"/>
          <p:cNvSpPr txBox="true"/>
          <p:nvPr/>
        </p:nvSpPr>
        <p:spPr>
          <a:xfrm rot="0">
            <a:off x="1568889" y="8405255"/>
            <a:ext cx="3119746" cy="295308"/>
          </a:xfrm>
          <a:prstGeom prst="rect">
            <a:avLst/>
          </a:prstGeom>
        </p:spPr>
        <p:txBody>
          <a:bodyPr anchor="t" rtlCol="false" tIns="0" lIns="0" bIns="0" rIns="0">
            <a:spAutoFit/>
          </a:bodyPr>
          <a:lstStyle/>
          <a:p>
            <a:pPr algn="l">
              <a:lnSpc>
                <a:spcPts val="2100"/>
              </a:lnSpc>
            </a:pPr>
            <a:r>
              <a:rPr lang="en-US" sz="1500">
                <a:solidFill>
                  <a:srgbClr val="990099"/>
                </a:solidFill>
                <a:latin typeface="Codec Pro"/>
                <a:ea typeface="Codec Pro"/>
                <a:cs typeface="Codec Pro"/>
                <a:sym typeface="Codec Pro"/>
              </a:rPr>
              <a:t>Envie uma mensagem para Thalia</a:t>
            </a:r>
          </a:p>
        </p:txBody>
      </p:sp>
      <p:grpSp>
        <p:nvGrpSpPr>
          <p:cNvPr name="Group 25" id="25"/>
          <p:cNvGrpSpPr/>
          <p:nvPr/>
        </p:nvGrpSpPr>
        <p:grpSpPr>
          <a:xfrm rot="0">
            <a:off x="15948593" y="8190480"/>
            <a:ext cx="791534" cy="791534"/>
            <a:chOff x="0" y="0"/>
            <a:chExt cx="1055378" cy="1055378"/>
          </a:xfrm>
        </p:grpSpPr>
        <p:grpSp>
          <p:nvGrpSpPr>
            <p:cNvPr name="Group 26" id="26"/>
            <p:cNvGrpSpPr/>
            <p:nvPr/>
          </p:nvGrpSpPr>
          <p:grpSpPr>
            <a:xfrm rot="0">
              <a:off x="0" y="0"/>
              <a:ext cx="1055378" cy="1055378"/>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80098"/>
              </a:solidFill>
            </p:spPr>
          </p:sp>
          <p:sp>
            <p:nvSpPr>
              <p:cNvPr name="TextBox 28" id="28"/>
              <p:cNvSpPr txBox="true"/>
              <p:nvPr/>
            </p:nvSpPr>
            <p:spPr>
              <a:xfrm>
                <a:off x="76200" y="-66675"/>
                <a:ext cx="660400" cy="803275"/>
              </a:xfrm>
              <a:prstGeom prst="rect">
                <a:avLst/>
              </a:prstGeom>
            </p:spPr>
            <p:txBody>
              <a:bodyPr anchor="ctr" rtlCol="false" tIns="50800" lIns="50800" bIns="50800" rIns="50800"/>
              <a:lstStyle/>
              <a:p>
                <a:pPr algn="ctr">
                  <a:lnSpc>
                    <a:spcPts val="4474"/>
                  </a:lnSpc>
                </a:pPr>
              </a:p>
            </p:txBody>
          </p:sp>
        </p:grpSp>
        <p:sp>
          <p:nvSpPr>
            <p:cNvPr name="Freeform 29" id="29"/>
            <p:cNvSpPr/>
            <p:nvPr/>
          </p:nvSpPr>
          <p:spPr>
            <a:xfrm flipH="false" flipV="false" rot="0">
              <a:off x="232644" y="232644"/>
              <a:ext cx="590089" cy="590089"/>
            </a:xfrm>
            <a:custGeom>
              <a:avLst/>
              <a:gdLst/>
              <a:ahLst/>
              <a:cxnLst/>
              <a:rect r="r" b="b" t="t" l="l"/>
              <a:pathLst>
                <a:path h="590089" w="590089">
                  <a:moveTo>
                    <a:pt x="0" y="0"/>
                  </a:moveTo>
                  <a:lnTo>
                    <a:pt x="590090" y="0"/>
                  </a:lnTo>
                  <a:lnTo>
                    <a:pt x="590090" y="590090"/>
                  </a:lnTo>
                  <a:lnTo>
                    <a:pt x="0" y="59009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sp>
        <p:nvSpPr>
          <p:cNvPr name="TextBox 30" id="30"/>
          <p:cNvSpPr txBox="true"/>
          <p:nvPr/>
        </p:nvSpPr>
        <p:spPr>
          <a:xfrm rot="0">
            <a:off x="7117430" y="2957348"/>
            <a:ext cx="9818877" cy="3160164"/>
          </a:xfrm>
          <a:prstGeom prst="rect">
            <a:avLst/>
          </a:prstGeom>
        </p:spPr>
        <p:txBody>
          <a:bodyPr anchor="t" rtlCol="false" tIns="0" lIns="0" bIns="0" rIns="0">
            <a:spAutoFit/>
          </a:bodyPr>
          <a:lstStyle/>
          <a:p>
            <a:pPr algn="just" marL="647700" indent="-323850" lvl="1">
              <a:lnSpc>
                <a:spcPts val="3540"/>
              </a:lnSpc>
              <a:buFont typeface="Arial"/>
              <a:buChar char="•"/>
            </a:pPr>
            <a:r>
              <a:rPr lang="en-US" sz="3000" spc="12">
                <a:solidFill>
                  <a:srgbClr val="000000"/>
                </a:solidFill>
                <a:latin typeface="Poppins"/>
                <a:ea typeface="Poppins"/>
                <a:cs typeface="Poppins"/>
                <a:sym typeface="Poppins"/>
              </a:rPr>
              <a:t> </a:t>
            </a:r>
            <a:r>
              <a:rPr lang="en-US" b="true" sz="3000" spc="12">
                <a:solidFill>
                  <a:srgbClr val="000000"/>
                </a:solidFill>
                <a:latin typeface="Poppins Bold"/>
                <a:ea typeface="Poppins Bold"/>
                <a:cs typeface="Poppins Bold"/>
                <a:sym typeface="Poppins Bold"/>
              </a:rPr>
              <a:t>Relatório sobre os impactos de mudanças:</a:t>
            </a:r>
          </a:p>
          <a:p>
            <a:pPr algn="just" marL="1295400" indent="-431800" lvl="2">
              <a:lnSpc>
                <a:spcPts val="3540"/>
              </a:lnSpc>
              <a:buFont typeface="Arial"/>
              <a:buChar char="⚬"/>
            </a:pPr>
            <a:r>
              <a:rPr lang="en-US" sz="3000" spc="12">
                <a:solidFill>
                  <a:srgbClr val="000000"/>
                </a:solidFill>
                <a:latin typeface="Poppins"/>
                <a:ea typeface="Poppins"/>
                <a:cs typeface="Poppins"/>
                <a:sym typeface="Poppins"/>
              </a:rPr>
              <a:t>Lorem ipsum dolor sit amet, consectetur adipiscing elit, sed do eiusmod tempor incidente ut labore et dolore magna aliqua.</a:t>
            </a:r>
          </a:p>
          <a:p>
            <a:pPr algn="just" marL="1295400" indent="-431800" lvl="2">
              <a:lnSpc>
                <a:spcPts val="3540"/>
              </a:lnSpc>
              <a:buFont typeface="Arial"/>
              <a:buChar char="⚬"/>
            </a:pPr>
            <a:r>
              <a:rPr lang="en-US" sz="3000" spc="12">
                <a:solidFill>
                  <a:srgbClr val="000000"/>
                </a:solidFill>
                <a:latin typeface="Poppins"/>
                <a:ea typeface="Poppins"/>
                <a:cs typeface="Poppins"/>
                <a:sym typeface="Poppins"/>
              </a:rPr>
              <a:t>Lorem ipsum dolor sit amet, consectetur adipiscing elit, sed do eiusmod tempor incidente ut labore et dolore magna aliqua.</a:t>
            </a:r>
          </a:p>
        </p:txBody>
      </p:sp>
      <p:grpSp>
        <p:nvGrpSpPr>
          <p:cNvPr name="Group 31" id="31"/>
          <p:cNvGrpSpPr/>
          <p:nvPr/>
        </p:nvGrpSpPr>
        <p:grpSpPr>
          <a:xfrm rot="0">
            <a:off x="1032661" y="1028700"/>
            <a:ext cx="16226639" cy="8229600"/>
            <a:chOff x="0" y="0"/>
            <a:chExt cx="4273683" cy="2167467"/>
          </a:xfrm>
        </p:grpSpPr>
        <p:sp>
          <p:nvSpPr>
            <p:cNvPr name="Freeform 32" id="32"/>
            <p:cNvSpPr/>
            <p:nvPr/>
          </p:nvSpPr>
          <p:spPr>
            <a:xfrm flipH="false" flipV="false" rot="0">
              <a:off x="0" y="0"/>
              <a:ext cx="4273683" cy="2167467"/>
            </a:xfrm>
            <a:custGeom>
              <a:avLst/>
              <a:gdLst/>
              <a:ahLst/>
              <a:cxnLst/>
              <a:rect r="r" b="b" t="t" l="l"/>
              <a:pathLst>
                <a:path h="2167467" w="4273683">
                  <a:moveTo>
                    <a:pt x="0" y="0"/>
                  </a:moveTo>
                  <a:lnTo>
                    <a:pt x="4273683" y="0"/>
                  </a:lnTo>
                  <a:lnTo>
                    <a:pt x="4273683" y="2167467"/>
                  </a:lnTo>
                  <a:lnTo>
                    <a:pt x="0" y="2167467"/>
                  </a:lnTo>
                  <a:close/>
                </a:path>
              </a:pathLst>
            </a:custGeom>
            <a:solidFill>
              <a:srgbClr val="000000">
                <a:alpha val="0"/>
              </a:srgbClr>
            </a:solidFill>
            <a:ln w="38100" cap="sq">
              <a:solidFill>
                <a:srgbClr val="990099"/>
              </a:solidFill>
              <a:prstDash val="solid"/>
              <a:miter/>
            </a:ln>
          </p:spPr>
        </p:sp>
        <p:sp>
          <p:nvSpPr>
            <p:cNvPr name="TextBox 33" id="33"/>
            <p:cNvSpPr txBox="true"/>
            <p:nvPr/>
          </p:nvSpPr>
          <p:spPr>
            <a:xfrm>
              <a:off x="0" y="-38100"/>
              <a:ext cx="4273683" cy="2205567"/>
            </a:xfrm>
            <a:prstGeom prst="rect">
              <a:avLst/>
            </a:prstGeom>
          </p:spPr>
          <p:txBody>
            <a:bodyPr anchor="ctr" rtlCol="false" tIns="50800" lIns="50800" bIns="50800" rIns="50800"/>
            <a:lstStyle/>
            <a:p>
              <a:pPr algn="ctr">
                <a:lnSpc>
                  <a:spcPts val="2659"/>
                </a:lnSpc>
                <a:spcBef>
                  <a:spcPct val="0"/>
                </a:spcBef>
              </a:pPr>
            </a:p>
          </p:txBody>
        </p:sp>
      </p:grpSp>
      <p:grpSp>
        <p:nvGrpSpPr>
          <p:cNvPr name="Group 34" id="34"/>
          <p:cNvGrpSpPr/>
          <p:nvPr/>
        </p:nvGrpSpPr>
        <p:grpSpPr>
          <a:xfrm rot="0">
            <a:off x="7303391" y="8276122"/>
            <a:ext cx="2107185" cy="620250"/>
            <a:chOff x="0" y="0"/>
            <a:chExt cx="554979" cy="163358"/>
          </a:xfrm>
        </p:grpSpPr>
        <p:sp>
          <p:nvSpPr>
            <p:cNvPr name="Freeform 35" id="35"/>
            <p:cNvSpPr/>
            <p:nvPr/>
          </p:nvSpPr>
          <p:spPr>
            <a:xfrm flipH="false" flipV="false" rot="0">
              <a:off x="0" y="0"/>
              <a:ext cx="554979" cy="163358"/>
            </a:xfrm>
            <a:custGeom>
              <a:avLst/>
              <a:gdLst/>
              <a:ahLst/>
              <a:cxnLst/>
              <a:rect r="r" b="b" t="t" l="l"/>
              <a:pathLst>
                <a:path h="163358" w="554979">
                  <a:moveTo>
                    <a:pt x="81679" y="0"/>
                  </a:moveTo>
                  <a:lnTo>
                    <a:pt x="473300" y="0"/>
                  </a:lnTo>
                  <a:cubicBezTo>
                    <a:pt x="518410" y="0"/>
                    <a:pt x="554979" y="36569"/>
                    <a:pt x="554979" y="81679"/>
                  </a:cubicBezTo>
                  <a:lnTo>
                    <a:pt x="554979" y="81679"/>
                  </a:lnTo>
                  <a:cubicBezTo>
                    <a:pt x="554979" y="103342"/>
                    <a:pt x="546373" y="124117"/>
                    <a:pt x="531056" y="139435"/>
                  </a:cubicBezTo>
                  <a:cubicBezTo>
                    <a:pt x="515738" y="154753"/>
                    <a:pt x="494962" y="163358"/>
                    <a:pt x="473300" y="163358"/>
                  </a:cubicBezTo>
                  <a:lnTo>
                    <a:pt x="81679" y="163358"/>
                  </a:lnTo>
                  <a:cubicBezTo>
                    <a:pt x="36569" y="163358"/>
                    <a:pt x="0" y="126789"/>
                    <a:pt x="0" y="81679"/>
                  </a:cubicBezTo>
                  <a:lnTo>
                    <a:pt x="0" y="81679"/>
                  </a:lnTo>
                  <a:cubicBezTo>
                    <a:pt x="0" y="36569"/>
                    <a:pt x="36569" y="0"/>
                    <a:pt x="81679" y="0"/>
                  </a:cubicBezTo>
                  <a:close/>
                </a:path>
              </a:pathLst>
            </a:custGeom>
            <a:solidFill>
              <a:srgbClr val="FED8FF"/>
            </a:solidFill>
            <a:ln w="38100" cap="rnd">
              <a:solidFill>
                <a:srgbClr val="990099"/>
              </a:solidFill>
              <a:prstDash val="solid"/>
              <a:round/>
            </a:ln>
          </p:spPr>
        </p:sp>
        <p:sp>
          <p:nvSpPr>
            <p:cNvPr name="TextBox 36" id="36"/>
            <p:cNvSpPr txBox="true"/>
            <p:nvPr/>
          </p:nvSpPr>
          <p:spPr>
            <a:xfrm>
              <a:off x="0" y="-38100"/>
              <a:ext cx="554979" cy="201458"/>
            </a:xfrm>
            <a:prstGeom prst="rect">
              <a:avLst/>
            </a:prstGeom>
          </p:spPr>
          <p:txBody>
            <a:bodyPr anchor="ctr" rtlCol="false" tIns="50800" lIns="50800" bIns="50800" rIns="50800"/>
            <a:lstStyle/>
            <a:p>
              <a:pPr algn="ctr">
                <a:lnSpc>
                  <a:spcPts val="2659"/>
                </a:lnSpc>
              </a:pPr>
            </a:p>
          </p:txBody>
        </p:sp>
      </p:grpSp>
      <p:sp>
        <p:nvSpPr>
          <p:cNvPr name="TextBox 37" id="37"/>
          <p:cNvSpPr txBox="true"/>
          <p:nvPr/>
        </p:nvSpPr>
        <p:spPr>
          <a:xfrm rot="0">
            <a:off x="7536005" y="8426704"/>
            <a:ext cx="1641958" cy="300035"/>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990099"/>
                </a:solidFill>
                <a:latin typeface="Poppins"/>
                <a:ea typeface="Poppins"/>
                <a:cs typeface="Poppins"/>
                <a:sym typeface="Poppins"/>
              </a:rPr>
              <a:t>Modo edição</a:t>
            </a:r>
          </a:p>
        </p:txBody>
      </p:sp>
    </p:spTree>
  </p:cSld>
  <p:clrMapOvr>
    <a:masterClrMapping/>
  </p:clrMapOvr>
  <p:transition spd="slow">
    <p:cover dir="l"/>
  </p:transition>
</p:sld>
</file>

<file path=ppt/slides/slide4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7872"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43</a:t>
            </a:r>
          </a:p>
        </p:txBody>
      </p:sp>
      <p:sp>
        <p:nvSpPr>
          <p:cNvPr name="TextBox 3" id="3"/>
          <p:cNvSpPr txBox="true"/>
          <p:nvPr/>
        </p:nvSpPr>
        <p:spPr>
          <a:xfrm rot="0">
            <a:off x="1027774" y="-42497"/>
            <a:ext cx="5777296" cy="958149"/>
          </a:xfrm>
          <a:prstGeom prst="rect">
            <a:avLst/>
          </a:prstGeom>
        </p:spPr>
        <p:txBody>
          <a:bodyPr anchor="t" rtlCol="false" tIns="0" lIns="0" bIns="0" rIns="0">
            <a:spAutoFit/>
          </a:bodyPr>
          <a:lstStyle/>
          <a:p>
            <a:pPr algn="ctr" marL="0" indent="0" lvl="0">
              <a:lnSpc>
                <a:spcPts val="7080"/>
              </a:lnSpc>
              <a:spcBef>
                <a:spcPct val="0"/>
              </a:spcBef>
            </a:pPr>
            <a:r>
              <a:rPr lang="en-US" b="true" sz="6000" spc="24">
                <a:solidFill>
                  <a:srgbClr val="000000"/>
                </a:solidFill>
                <a:latin typeface="Poppins Heavy"/>
                <a:ea typeface="Poppins Heavy"/>
                <a:cs typeface="Poppins Heavy"/>
                <a:sym typeface="Poppins Heavy"/>
              </a:rPr>
              <a:t>Fluxo de rotas</a:t>
            </a:r>
          </a:p>
        </p:txBody>
      </p:sp>
      <p:grpSp>
        <p:nvGrpSpPr>
          <p:cNvPr name="Group 4" id="4"/>
          <p:cNvGrpSpPr/>
          <p:nvPr/>
        </p:nvGrpSpPr>
        <p:grpSpPr>
          <a:xfrm rot="0">
            <a:off x="425224" y="4630422"/>
            <a:ext cx="2451827" cy="788604"/>
            <a:chOff x="0" y="0"/>
            <a:chExt cx="867870" cy="279141"/>
          </a:xfrm>
        </p:grpSpPr>
        <p:sp>
          <p:nvSpPr>
            <p:cNvPr name="Freeform 5" id="5"/>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6" id="6"/>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Login</a:t>
              </a:r>
            </a:p>
          </p:txBody>
        </p:sp>
      </p:grpSp>
      <p:sp>
        <p:nvSpPr>
          <p:cNvPr name="AutoShape 7" id="7"/>
          <p:cNvSpPr/>
          <p:nvPr/>
        </p:nvSpPr>
        <p:spPr>
          <a:xfrm>
            <a:off x="1651138" y="5419026"/>
            <a:ext cx="0" cy="1571935"/>
          </a:xfrm>
          <a:prstGeom prst="line">
            <a:avLst/>
          </a:prstGeom>
          <a:ln cap="flat" w="95250">
            <a:solidFill>
              <a:srgbClr val="990099"/>
            </a:solidFill>
            <a:prstDash val="solid"/>
            <a:headEnd type="none" len="sm" w="sm"/>
            <a:tailEnd type="arrow" len="sm" w="med"/>
          </a:ln>
        </p:spPr>
      </p:sp>
      <p:grpSp>
        <p:nvGrpSpPr>
          <p:cNvPr name="Group 8" id="8"/>
          <p:cNvGrpSpPr/>
          <p:nvPr/>
        </p:nvGrpSpPr>
        <p:grpSpPr>
          <a:xfrm rot="0">
            <a:off x="425224" y="6990961"/>
            <a:ext cx="2451827" cy="788604"/>
            <a:chOff x="0" y="0"/>
            <a:chExt cx="867870" cy="279141"/>
          </a:xfrm>
        </p:grpSpPr>
        <p:sp>
          <p:nvSpPr>
            <p:cNvPr name="Freeform 9" id="9"/>
            <p:cNvSpPr/>
            <p:nvPr/>
          </p:nvSpPr>
          <p:spPr>
            <a:xfrm flipH="false" flipV="false" rot="0">
              <a:off x="0" y="0"/>
              <a:ext cx="867870" cy="279141"/>
            </a:xfrm>
            <a:custGeom>
              <a:avLst/>
              <a:gdLst/>
              <a:ahLst/>
              <a:cxnLst/>
              <a:rect r="r" b="b" t="t" l="l"/>
              <a:pathLst>
                <a:path h="279141" w="867870">
                  <a:moveTo>
                    <a:pt x="139571" y="0"/>
                  </a:moveTo>
                  <a:lnTo>
                    <a:pt x="728299" y="0"/>
                  </a:lnTo>
                  <a:cubicBezTo>
                    <a:pt x="805382" y="0"/>
                    <a:pt x="867870" y="62488"/>
                    <a:pt x="867870" y="139571"/>
                  </a:cubicBezTo>
                  <a:lnTo>
                    <a:pt x="867870" y="139571"/>
                  </a:lnTo>
                  <a:cubicBezTo>
                    <a:pt x="867870" y="216653"/>
                    <a:pt x="805382" y="279141"/>
                    <a:pt x="728299" y="279141"/>
                  </a:cubicBezTo>
                  <a:lnTo>
                    <a:pt x="139571" y="279141"/>
                  </a:lnTo>
                  <a:cubicBezTo>
                    <a:pt x="62488" y="279141"/>
                    <a:pt x="0" y="216653"/>
                    <a:pt x="0" y="139571"/>
                  </a:cubicBezTo>
                  <a:lnTo>
                    <a:pt x="0" y="139571"/>
                  </a:lnTo>
                  <a:cubicBezTo>
                    <a:pt x="0" y="62488"/>
                    <a:pt x="62488" y="0"/>
                    <a:pt x="139571" y="0"/>
                  </a:cubicBezTo>
                  <a:close/>
                </a:path>
              </a:pathLst>
            </a:custGeom>
            <a:solidFill>
              <a:srgbClr val="FFFFFF"/>
            </a:solidFill>
            <a:ln w="76200" cap="rnd">
              <a:solidFill>
                <a:srgbClr val="990099"/>
              </a:solidFill>
              <a:prstDash val="solid"/>
              <a:round/>
            </a:ln>
          </p:spPr>
        </p:sp>
        <p:sp>
          <p:nvSpPr>
            <p:cNvPr name="TextBox 10" id="10"/>
            <p:cNvSpPr txBox="true"/>
            <p:nvPr/>
          </p:nvSpPr>
          <p:spPr>
            <a:xfrm>
              <a:off x="0" y="-142875"/>
              <a:ext cx="86787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Cadastro</a:t>
              </a:r>
            </a:p>
          </p:txBody>
        </p:sp>
      </p:grpSp>
      <p:grpSp>
        <p:nvGrpSpPr>
          <p:cNvPr name="Group 11" id="11"/>
          <p:cNvGrpSpPr/>
          <p:nvPr/>
        </p:nvGrpSpPr>
        <p:grpSpPr>
          <a:xfrm rot="0">
            <a:off x="3553947" y="4630422"/>
            <a:ext cx="3406204" cy="788604"/>
            <a:chOff x="0" y="0"/>
            <a:chExt cx="1205690" cy="279141"/>
          </a:xfrm>
        </p:grpSpPr>
        <p:sp>
          <p:nvSpPr>
            <p:cNvPr name="Freeform 12" id="12"/>
            <p:cNvSpPr/>
            <p:nvPr/>
          </p:nvSpPr>
          <p:spPr>
            <a:xfrm flipH="false" flipV="false" rot="0">
              <a:off x="0" y="0"/>
              <a:ext cx="1205690" cy="279141"/>
            </a:xfrm>
            <a:custGeom>
              <a:avLst/>
              <a:gdLst/>
              <a:ahLst/>
              <a:cxnLst/>
              <a:rect r="r" b="b" t="t" l="l"/>
              <a:pathLst>
                <a:path h="279141" w="1205690">
                  <a:moveTo>
                    <a:pt x="118190" y="0"/>
                  </a:moveTo>
                  <a:lnTo>
                    <a:pt x="1087499" y="0"/>
                  </a:lnTo>
                  <a:cubicBezTo>
                    <a:pt x="1152774" y="0"/>
                    <a:pt x="1205690" y="52916"/>
                    <a:pt x="1205690" y="118190"/>
                  </a:cubicBezTo>
                  <a:lnTo>
                    <a:pt x="1205690" y="160951"/>
                  </a:lnTo>
                  <a:cubicBezTo>
                    <a:pt x="1205690" y="192297"/>
                    <a:pt x="1193237" y="222359"/>
                    <a:pt x="1171073" y="244524"/>
                  </a:cubicBezTo>
                  <a:cubicBezTo>
                    <a:pt x="1148907" y="266689"/>
                    <a:pt x="1118845" y="279141"/>
                    <a:pt x="1087499" y="279141"/>
                  </a:cubicBezTo>
                  <a:lnTo>
                    <a:pt x="118190" y="279141"/>
                  </a:lnTo>
                  <a:cubicBezTo>
                    <a:pt x="86844" y="279141"/>
                    <a:pt x="56782" y="266689"/>
                    <a:pt x="34617" y="244524"/>
                  </a:cubicBezTo>
                  <a:cubicBezTo>
                    <a:pt x="12452" y="222359"/>
                    <a:pt x="0" y="192297"/>
                    <a:pt x="0" y="160951"/>
                  </a:cubicBezTo>
                  <a:lnTo>
                    <a:pt x="0" y="118190"/>
                  </a:lnTo>
                  <a:cubicBezTo>
                    <a:pt x="0" y="86844"/>
                    <a:pt x="12452" y="56782"/>
                    <a:pt x="34617" y="34617"/>
                  </a:cubicBezTo>
                  <a:cubicBezTo>
                    <a:pt x="56782" y="12452"/>
                    <a:pt x="86844" y="0"/>
                    <a:pt x="118190" y="0"/>
                  </a:cubicBezTo>
                  <a:close/>
                </a:path>
              </a:pathLst>
            </a:custGeom>
            <a:solidFill>
              <a:srgbClr val="FFFFFF"/>
            </a:solidFill>
            <a:ln w="76200" cap="rnd">
              <a:solidFill>
                <a:srgbClr val="990099"/>
              </a:solidFill>
              <a:prstDash val="solid"/>
              <a:round/>
            </a:ln>
          </p:spPr>
        </p:sp>
        <p:sp>
          <p:nvSpPr>
            <p:cNvPr name="TextBox 13" id="13"/>
            <p:cNvSpPr txBox="true"/>
            <p:nvPr/>
          </p:nvSpPr>
          <p:spPr>
            <a:xfrm>
              <a:off x="0" y="-142875"/>
              <a:ext cx="1205690"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Página principal</a:t>
              </a:r>
            </a:p>
          </p:txBody>
        </p:sp>
      </p:grpSp>
      <p:sp>
        <p:nvSpPr>
          <p:cNvPr name="AutoShape 14" id="14"/>
          <p:cNvSpPr/>
          <p:nvPr/>
        </p:nvSpPr>
        <p:spPr>
          <a:xfrm>
            <a:off x="2877051" y="5024724"/>
            <a:ext cx="676896" cy="0"/>
          </a:xfrm>
          <a:prstGeom prst="line">
            <a:avLst/>
          </a:prstGeom>
          <a:ln cap="flat" w="95250">
            <a:solidFill>
              <a:srgbClr val="990099"/>
            </a:solidFill>
            <a:prstDash val="solid"/>
            <a:headEnd type="none" len="sm" w="sm"/>
            <a:tailEnd type="arrow" len="sm" w="med"/>
          </a:ln>
        </p:spPr>
      </p:sp>
      <p:grpSp>
        <p:nvGrpSpPr>
          <p:cNvPr name="Group 15" id="15"/>
          <p:cNvGrpSpPr/>
          <p:nvPr/>
        </p:nvGrpSpPr>
        <p:grpSpPr>
          <a:xfrm rot="0">
            <a:off x="8186971" y="1718831"/>
            <a:ext cx="3846107" cy="788604"/>
            <a:chOff x="0" y="0"/>
            <a:chExt cx="1361401" cy="279141"/>
          </a:xfrm>
        </p:grpSpPr>
        <p:sp>
          <p:nvSpPr>
            <p:cNvPr name="Freeform 16" id="16"/>
            <p:cNvSpPr/>
            <p:nvPr/>
          </p:nvSpPr>
          <p:spPr>
            <a:xfrm flipH="false" flipV="false" rot="0">
              <a:off x="0" y="0"/>
              <a:ext cx="1361401" cy="279141"/>
            </a:xfrm>
            <a:custGeom>
              <a:avLst/>
              <a:gdLst/>
              <a:ahLst/>
              <a:cxnLst/>
              <a:rect r="r" b="b" t="t" l="l"/>
              <a:pathLst>
                <a:path h="279141" w="1361401">
                  <a:moveTo>
                    <a:pt x="104672" y="0"/>
                  </a:moveTo>
                  <a:lnTo>
                    <a:pt x="1256729" y="0"/>
                  </a:lnTo>
                  <a:cubicBezTo>
                    <a:pt x="1284490" y="0"/>
                    <a:pt x="1311114" y="11028"/>
                    <a:pt x="1330744" y="30658"/>
                  </a:cubicBezTo>
                  <a:cubicBezTo>
                    <a:pt x="1350373" y="50288"/>
                    <a:pt x="1361401" y="76911"/>
                    <a:pt x="1361401" y="104672"/>
                  </a:cubicBezTo>
                  <a:lnTo>
                    <a:pt x="1361401" y="174469"/>
                  </a:lnTo>
                  <a:cubicBezTo>
                    <a:pt x="1361401" y="202230"/>
                    <a:pt x="1350373" y="228854"/>
                    <a:pt x="1330744" y="248483"/>
                  </a:cubicBezTo>
                  <a:cubicBezTo>
                    <a:pt x="1311114" y="268113"/>
                    <a:pt x="1284490" y="279141"/>
                    <a:pt x="1256729" y="279141"/>
                  </a:cubicBezTo>
                  <a:lnTo>
                    <a:pt x="104672" y="279141"/>
                  </a:lnTo>
                  <a:cubicBezTo>
                    <a:pt x="76911" y="279141"/>
                    <a:pt x="50288" y="268113"/>
                    <a:pt x="30658" y="248483"/>
                  </a:cubicBezTo>
                  <a:cubicBezTo>
                    <a:pt x="11028" y="228854"/>
                    <a:pt x="0" y="202230"/>
                    <a:pt x="0" y="174469"/>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17" id="17"/>
            <p:cNvSpPr txBox="true"/>
            <p:nvPr/>
          </p:nvSpPr>
          <p:spPr>
            <a:xfrm>
              <a:off x="0" y="-142875"/>
              <a:ext cx="13614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Perfil do usuário</a:t>
              </a:r>
            </a:p>
          </p:txBody>
        </p:sp>
      </p:grpSp>
      <p:sp>
        <p:nvSpPr>
          <p:cNvPr name="AutoShape 18" id="18"/>
          <p:cNvSpPr/>
          <p:nvPr/>
        </p:nvSpPr>
        <p:spPr>
          <a:xfrm flipV="true">
            <a:off x="6442595" y="2113133"/>
            <a:ext cx="1744376" cy="2517288"/>
          </a:xfrm>
          <a:prstGeom prst="line">
            <a:avLst/>
          </a:prstGeom>
          <a:ln cap="flat" w="95250">
            <a:solidFill>
              <a:srgbClr val="990099"/>
            </a:solidFill>
            <a:prstDash val="solid"/>
            <a:headEnd type="none" len="sm" w="sm"/>
            <a:tailEnd type="arrow" len="sm" w="med"/>
          </a:ln>
        </p:spPr>
      </p:sp>
      <p:grpSp>
        <p:nvGrpSpPr>
          <p:cNvPr name="Group 19" id="19"/>
          <p:cNvGrpSpPr/>
          <p:nvPr/>
        </p:nvGrpSpPr>
        <p:grpSpPr>
          <a:xfrm rot="0">
            <a:off x="8141251" y="3455091"/>
            <a:ext cx="3891827" cy="1350513"/>
            <a:chOff x="0" y="0"/>
            <a:chExt cx="1377585" cy="478039"/>
          </a:xfrm>
        </p:grpSpPr>
        <p:sp>
          <p:nvSpPr>
            <p:cNvPr name="Freeform 20" id="20"/>
            <p:cNvSpPr/>
            <p:nvPr/>
          </p:nvSpPr>
          <p:spPr>
            <a:xfrm flipH="false" flipV="false" rot="0">
              <a:off x="0" y="0"/>
              <a:ext cx="1377585" cy="478039"/>
            </a:xfrm>
            <a:custGeom>
              <a:avLst/>
              <a:gdLst/>
              <a:ahLst/>
              <a:cxnLst/>
              <a:rect r="r" b="b" t="t" l="l"/>
              <a:pathLst>
                <a:path h="478039" w="1377585">
                  <a:moveTo>
                    <a:pt x="103442" y="0"/>
                  </a:moveTo>
                  <a:lnTo>
                    <a:pt x="1274143" y="0"/>
                  </a:lnTo>
                  <a:cubicBezTo>
                    <a:pt x="1331272" y="0"/>
                    <a:pt x="1377585" y="46313"/>
                    <a:pt x="1377585" y="103442"/>
                  </a:cubicBezTo>
                  <a:lnTo>
                    <a:pt x="1377585" y="374597"/>
                  </a:lnTo>
                  <a:cubicBezTo>
                    <a:pt x="1377585" y="402031"/>
                    <a:pt x="1366687" y="428342"/>
                    <a:pt x="1347287" y="447742"/>
                  </a:cubicBezTo>
                  <a:cubicBezTo>
                    <a:pt x="1327888" y="467141"/>
                    <a:pt x="1301577" y="478039"/>
                    <a:pt x="1274143" y="478039"/>
                  </a:cubicBezTo>
                  <a:lnTo>
                    <a:pt x="103442" y="478039"/>
                  </a:lnTo>
                  <a:cubicBezTo>
                    <a:pt x="46313" y="478039"/>
                    <a:pt x="0" y="431727"/>
                    <a:pt x="0" y="374597"/>
                  </a:cubicBezTo>
                  <a:lnTo>
                    <a:pt x="0" y="103442"/>
                  </a:lnTo>
                  <a:cubicBezTo>
                    <a:pt x="0" y="76008"/>
                    <a:pt x="10898" y="49697"/>
                    <a:pt x="30298" y="30298"/>
                  </a:cubicBezTo>
                  <a:cubicBezTo>
                    <a:pt x="49697" y="10898"/>
                    <a:pt x="76008" y="0"/>
                    <a:pt x="103442" y="0"/>
                  </a:cubicBezTo>
                  <a:close/>
                </a:path>
              </a:pathLst>
            </a:custGeom>
            <a:solidFill>
              <a:srgbClr val="FFFFFF"/>
            </a:solidFill>
            <a:ln w="76200" cap="rnd">
              <a:solidFill>
                <a:srgbClr val="990099"/>
              </a:solidFill>
              <a:prstDash val="solid"/>
              <a:round/>
            </a:ln>
          </p:spPr>
        </p:sp>
        <p:sp>
          <p:nvSpPr>
            <p:cNvPr name="TextBox 21" id="21"/>
            <p:cNvSpPr txBox="true"/>
            <p:nvPr/>
          </p:nvSpPr>
          <p:spPr>
            <a:xfrm>
              <a:off x="0" y="-142875"/>
              <a:ext cx="1377585"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Refinamento de requisitos</a:t>
              </a:r>
            </a:p>
          </p:txBody>
        </p:sp>
      </p:grpSp>
      <p:sp>
        <p:nvSpPr>
          <p:cNvPr name="AutoShape 22" id="22"/>
          <p:cNvSpPr/>
          <p:nvPr/>
        </p:nvSpPr>
        <p:spPr>
          <a:xfrm flipV="true">
            <a:off x="6960151" y="4130348"/>
            <a:ext cx="1181100" cy="894376"/>
          </a:xfrm>
          <a:prstGeom prst="line">
            <a:avLst/>
          </a:prstGeom>
          <a:ln cap="flat" w="95250">
            <a:solidFill>
              <a:srgbClr val="990099"/>
            </a:solidFill>
            <a:prstDash val="solid"/>
            <a:headEnd type="none" len="sm" w="sm"/>
            <a:tailEnd type="arrow" len="sm" w="med"/>
          </a:ln>
        </p:spPr>
      </p:sp>
      <p:sp>
        <p:nvSpPr>
          <p:cNvPr name="AutoShape 23" id="23"/>
          <p:cNvSpPr/>
          <p:nvPr/>
        </p:nvSpPr>
        <p:spPr>
          <a:xfrm>
            <a:off x="6960151" y="5024724"/>
            <a:ext cx="1226820" cy="1127383"/>
          </a:xfrm>
          <a:prstGeom prst="line">
            <a:avLst/>
          </a:prstGeom>
          <a:ln cap="flat" w="95250">
            <a:solidFill>
              <a:srgbClr val="990099"/>
            </a:solidFill>
            <a:prstDash val="solid"/>
            <a:headEnd type="none" len="sm" w="sm"/>
            <a:tailEnd type="arrow" len="sm" w="med"/>
          </a:ln>
        </p:spPr>
      </p:sp>
      <p:grpSp>
        <p:nvGrpSpPr>
          <p:cNvPr name="Group 24" id="24"/>
          <p:cNvGrpSpPr/>
          <p:nvPr/>
        </p:nvGrpSpPr>
        <p:grpSpPr>
          <a:xfrm rot="0">
            <a:off x="8186971" y="5476851"/>
            <a:ext cx="3846107" cy="1350513"/>
            <a:chOff x="0" y="0"/>
            <a:chExt cx="1361401" cy="478039"/>
          </a:xfrm>
        </p:grpSpPr>
        <p:sp>
          <p:nvSpPr>
            <p:cNvPr name="Freeform 25" id="25"/>
            <p:cNvSpPr/>
            <p:nvPr/>
          </p:nvSpPr>
          <p:spPr>
            <a:xfrm flipH="false" flipV="false" rot="0">
              <a:off x="0" y="0"/>
              <a:ext cx="1361401" cy="478039"/>
            </a:xfrm>
            <a:custGeom>
              <a:avLst/>
              <a:gdLst/>
              <a:ahLst/>
              <a:cxnLst/>
              <a:rect r="r" b="b" t="t" l="l"/>
              <a:pathLst>
                <a:path h="478039" w="1361401">
                  <a:moveTo>
                    <a:pt x="104672" y="0"/>
                  </a:moveTo>
                  <a:lnTo>
                    <a:pt x="1256729" y="0"/>
                  </a:lnTo>
                  <a:cubicBezTo>
                    <a:pt x="1284490" y="0"/>
                    <a:pt x="1311114" y="11028"/>
                    <a:pt x="1330744" y="30658"/>
                  </a:cubicBezTo>
                  <a:cubicBezTo>
                    <a:pt x="1350373" y="50288"/>
                    <a:pt x="1361401" y="76911"/>
                    <a:pt x="1361401" y="104672"/>
                  </a:cubicBezTo>
                  <a:lnTo>
                    <a:pt x="1361401" y="373367"/>
                  </a:lnTo>
                  <a:cubicBezTo>
                    <a:pt x="1361401" y="401128"/>
                    <a:pt x="1350373" y="427752"/>
                    <a:pt x="1330744" y="447382"/>
                  </a:cubicBezTo>
                  <a:cubicBezTo>
                    <a:pt x="1311114" y="467011"/>
                    <a:pt x="1284490" y="478039"/>
                    <a:pt x="1256729" y="478039"/>
                  </a:cubicBezTo>
                  <a:lnTo>
                    <a:pt x="104672" y="478039"/>
                  </a:lnTo>
                  <a:cubicBezTo>
                    <a:pt x="76911" y="478039"/>
                    <a:pt x="50288" y="467011"/>
                    <a:pt x="30658" y="447382"/>
                  </a:cubicBezTo>
                  <a:cubicBezTo>
                    <a:pt x="11028" y="427752"/>
                    <a:pt x="0" y="401128"/>
                    <a:pt x="0" y="373367"/>
                  </a:cubicBezTo>
                  <a:lnTo>
                    <a:pt x="0" y="104672"/>
                  </a:lnTo>
                  <a:cubicBezTo>
                    <a:pt x="0" y="76911"/>
                    <a:pt x="11028" y="50288"/>
                    <a:pt x="30658" y="30658"/>
                  </a:cubicBezTo>
                  <a:cubicBezTo>
                    <a:pt x="50288" y="11028"/>
                    <a:pt x="76911" y="0"/>
                    <a:pt x="104672" y="0"/>
                  </a:cubicBezTo>
                  <a:close/>
                </a:path>
              </a:pathLst>
            </a:custGeom>
            <a:solidFill>
              <a:srgbClr val="FFFFFF"/>
            </a:solidFill>
            <a:ln w="76200" cap="rnd">
              <a:solidFill>
                <a:srgbClr val="990099"/>
              </a:solidFill>
              <a:prstDash val="solid"/>
              <a:round/>
            </a:ln>
          </p:spPr>
        </p:sp>
        <p:sp>
          <p:nvSpPr>
            <p:cNvPr name="TextBox 26" id="26"/>
            <p:cNvSpPr txBox="true"/>
            <p:nvPr/>
          </p:nvSpPr>
          <p:spPr>
            <a:xfrm>
              <a:off x="0" y="-142875"/>
              <a:ext cx="1361401" cy="620914"/>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Planejamento de projetos</a:t>
              </a:r>
            </a:p>
          </p:txBody>
        </p:sp>
      </p:grpSp>
      <p:sp>
        <p:nvSpPr>
          <p:cNvPr name="AutoShape 27" id="27"/>
          <p:cNvSpPr/>
          <p:nvPr/>
        </p:nvSpPr>
        <p:spPr>
          <a:xfrm>
            <a:off x="6442595" y="5419026"/>
            <a:ext cx="1790096" cy="2754841"/>
          </a:xfrm>
          <a:prstGeom prst="line">
            <a:avLst/>
          </a:prstGeom>
          <a:ln cap="flat" w="95250">
            <a:solidFill>
              <a:srgbClr val="990099"/>
            </a:solidFill>
            <a:prstDash val="solid"/>
            <a:headEnd type="none" len="sm" w="sm"/>
            <a:tailEnd type="arrow" len="sm" w="med"/>
          </a:ln>
        </p:spPr>
      </p:sp>
      <p:grpSp>
        <p:nvGrpSpPr>
          <p:cNvPr name="Group 28" id="28"/>
          <p:cNvGrpSpPr/>
          <p:nvPr/>
        </p:nvGrpSpPr>
        <p:grpSpPr>
          <a:xfrm rot="0">
            <a:off x="8232691" y="7779565"/>
            <a:ext cx="3800387" cy="788604"/>
            <a:chOff x="0" y="0"/>
            <a:chExt cx="1345218" cy="279141"/>
          </a:xfrm>
        </p:grpSpPr>
        <p:sp>
          <p:nvSpPr>
            <p:cNvPr name="Freeform 29" id="29"/>
            <p:cNvSpPr/>
            <p:nvPr/>
          </p:nvSpPr>
          <p:spPr>
            <a:xfrm flipH="false" flipV="false" rot="0">
              <a:off x="0" y="0"/>
              <a:ext cx="1345218" cy="279141"/>
            </a:xfrm>
            <a:custGeom>
              <a:avLst/>
              <a:gdLst/>
              <a:ahLst/>
              <a:cxnLst/>
              <a:rect r="r" b="b" t="t" l="l"/>
              <a:pathLst>
                <a:path h="279141" w="1345218">
                  <a:moveTo>
                    <a:pt x="105931" y="0"/>
                  </a:moveTo>
                  <a:lnTo>
                    <a:pt x="1239287" y="0"/>
                  </a:lnTo>
                  <a:cubicBezTo>
                    <a:pt x="1267381" y="0"/>
                    <a:pt x="1294325" y="11161"/>
                    <a:pt x="1314191" y="31027"/>
                  </a:cubicBezTo>
                  <a:cubicBezTo>
                    <a:pt x="1334057" y="50893"/>
                    <a:pt x="1345218" y="77837"/>
                    <a:pt x="1345218" y="105931"/>
                  </a:cubicBezTo>
                  <a:lnTo>
                    <a:pt x="1345218" y="173210"/>
                  </a:lnTo>
                  <a:cubicBezTo>
                    <a:pt x="1345218" y="231714"/>
                    <a:pt x="1297791" y="279141"/>
                    <a:pt x="1239287" y="279141"/>
                  </a:cubicBezTo>
                  <a:lnTo>
                    <a:pt x="105931" y="279141"/>
                  </a:lnTo>
                  <a:cubicBezTo>
                    <a:pt x="77837" y="279141"/>
                    <a:pt x="50893" y="267980"/>
                    <a:pt x="31027" y="248115"/>
                  </a:cubicBezTo>
                  <a:cubicBezTo>
                    <a:pt x="11161" y="228249"/>
                    <a:pt x="0" y="201305"/>
                    <a:pt x="0" y="173210"/>
                  </a:cubicBezTo>
                  <a:lnTo>
                    <a:pt x="0" y="105931"/>
                  </a:lnTo>
                  <a:cubicBezTo>
                    <a:pt x="0" y="77837"/>
                    <a:pt x="11161" y="50893"/>
                    <a:pt x="31027" y="31027"/>
                  </a:cubicBezTo>
                  <a:cubicBezTo>
                    <a:pt x="50893" y="11161"/>
                    <a:pt x="77837" y="0"/>
                    <a:pt x="105931" y="0"/>
                  </a:cubicBezTo>
                  <a:close/>
                </a:path>
              </a:pathLst>
            </a:custGeom>
            <a:solidFill>
              <a:srgbClr val="FFFFFF"/>
            </a:solidFill>
            <a:ln w="76200" cap="rnd">
              <a:solidFill>
                <a:srgbClr val="990099"/>
              </a:solidFill>
              <a:prstDash val="solid"/>
              <a:round/>
            </a:ln>
          </p:spPr>
        </p:sp>
        <p:sp>
          <p:nvSpPr>
            <p:cNvPr name="TextBox 30" id="30"/>
            <p:cNvSpPr txBox="true"/>
            <p:nvPr/>
          </p:nvSpPr>
          <p:spPr>
            <a:xfrm>
              <a:off x="0" y="-142875"/>
              <a:ext cx="1345218"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Análise de impacto</a:t>
              </a:r>
            </a:p>
          </p:txBody>
        </p:sp>
      </p:grpSp>
      <p:grpSp>
        <p:nvGrpSpPr>
          <p:cNvPr name="Group 31" id="31"/>
          <p:cNvGrpSpPr/>
          <p:nvPr/>
        </p:nvGrpSpPr>
        <p:grpSpPr>
          <a:xfrm rot="0">
            <a:off x="14084346" y="4749198"/>
            <a:ext cx="4009680" cy="788604"/>
            <a:chOff x="0" y="0"/>
            <a:chExt cx="1419301" cy="279141"/>
          </a:xfrm>
        </p:grpSpPr>
        <p:sp>
          <p:nvSpPr>
            <p:cNvPr name="Freeform 32" id="32"/>
            <p:cNvSpPr/>
            <p:nvPr/>
          </p:nvSpPr>
          <p:spPr>
            <a:xfrm flipH="false" flipV="false" rot="0">
              <a:off x="0" y="0"/>
              <a:ext cx="1419301" cy="279141"/>
            </a:xfrm>
            <a:custGeom>
              <a:avLst/>
              <a:gdLst/>
              <a:ahLst/>
              <a:cxnLst/>
              <a:rect r="r" b="b" t="t" l="l"/>
              <a:pathLst>
                <a:path h="279141" w="1419301">
                  <a:moveTo>
                    <a:pt x="100402" y="0"/>
                  </a:moveTo>
                  <a:lnTo>
                    <a:pt x="1318899" y="0"/>
                  </a:lnTo>
                  <a:cubicBezTo>
                    <a:pt x="1374350" y="0"/>
                    <a:pt x="1419301" y="44952"/>
                    <a:pt x="1419301" y="100402"/>
                  </a:cubicBezTo>
                  <a:lnTo>
                    <a:pt x="1419301" y="178739"/>
                  </a:lnTo>
                  <a:cubicBezTo>
                    <a:pt x="1419301" y="234190"/>
                    <a:pt x="1374350" y="279141"/>
                    <a:pt x="1318899" y="279141"/>
                  </a:cubicBezTo>
                  <a:lnTo>
                    <a:pt x="100402" y="279141"/>
                  </a:lnTo>
                  <a:cubicBezTo>
                    <a:pt x="44952" y="279141"/>
                    <a:pt x="0" y="234190"/>
                    <a:pt x="0" y="178739"/>
                  </a:cubicBezTo>
                  <a:lnTo>
                    <a:pt x="0" y="100402"/>
                  </a:lnTo>
                  <a:cubicBezTo>
                    <a:pt x="0" y="44952"/>
                    <a:pt x="44952" y="0"/>
                    <a:pt x="100402" y="0"/>
                  </a:cubicBezTo>
                  <a:close/>
                </a:path>
              </a:pathLst>
            </a:custGeom>
            <a:solidFill>
              <a:srgbClr val="980098"/>
            </a:solidFill>
            <a:ln w="76200" cap="rnd">
              <a:solidFill>
                <a:srgbClr val="990099"/>
              </a:solidFill>
              <a:prstDash val="solid"/>
              <a:round/>
            </a:ln>
          </p:spPr>
        </p:sp>
        <p:sp>
          <p:nvSpPr>
            <p:cNvPr name="TextBox 33" id="33"/>
            <p:cNvSpPr txBox="true"/>
            <p:nvPr/>
          </p:nvSpPr>
          <p:spPr>
            <a:xfrm>
              <a:off x="0" y="-142875"/>
              <a:ext cx="1419301" cy="422016"/>
            </a:xfrm>
            <a:prstGeom prst="rect">
              <a:avLst/>
            </a:prstGeom>
          </p:spPr>
          <p:txBody>
            <a:bodyPr anchor="ctr" rtlCol="false" tIns="50800" lIns="50800" bIns="50800" rIns="50800"/>
            <a:lstStyle/>
            <a:p>
              <a:pPr algn="ctr">
                <a:lnSpc>
                  <a:spcPts val="4474"/>
                </a:lnSpc>
              </a:pPr>
              <a:r>
                <a:rPr lang="en-US" sz="2499" spc="232">
                  <a:solidFill>
                    <a:srgbClr val="000000"/>
                  </a:solidFill>
                  <a:latin typeface="Lexend Deca"/>
                  <a:ea typeface="Lexend Deca"/>
                  <a:cs typeface="Lexend Deca"/>
                  <a:sym typeface="Lexend Deca"/>
                </a:rPr>
                <a:t>Exportar documento</a:t>
              </a:r>
            </a:p>
          </p:txBody>
        </p:sp>
      </p:grpSp>
      <p:sp>
        <p:nvSpPr>
          <p:cNvPr name="AutoShape 34" id="34"/>
          <p:cNvSpPr/>
          <p:nvPr/>
        </p:nvSpPr>
        <p:spPr>
          <a:xfrm flipV="true">
            <a:off x="12033078" y="5143500"/>
            <a:ext cx="2051268" cy="3030367"/>
          </a:xfrm>
          <a:prstGeom prst="line">
            <a:avLst/>
          </a:prstGeom>
          <a:ln cap="flat" w="95250">
            <a:solidFill>
              <a:srgbClr val="990099"/>
            </a:solidFill>
            <a:prstDash val="solid"/>
            <a:headEnd type="none" len="sm" w="sm"/>
            <a:tailEnd type="arrow" len="sm" w="med"/>
          </a:ln>
        </p:spPr>
      </p:sp>
      <p:sp>
        <p:nvSpPr>
          <p:cNvPr name="AutoShape 35" id="35"/>
          <p:cNvSpPr/>
          <p:nvPr/>
        </p:nvSpPr>
        <p:spPr>
          <a:xfrm flipV="true">
            <a:off x="12033078" y="5143500"/>
            <a:ext cx="2051268" cy="1008607"/>
          </a:xfrm>
          <a:prstGeom prst="line">
            <a:avLst/>
          </a:prstGeom>
          <a:ln cap="flat" w="95250">
            <a:solidFill>
              <a:srgbClr val="990099"/>
            </a:solidFill>
            <a:prstDash val="solid"/>
            <a:headEnd type="none" len="sm" w="sm"/>
            <a:tailEnd type="arrow" len="sm" w="med"/>
          </a:ln>
        </p:spPr>
      </p:sp>
      <p:sp>
        <p:nvSpPr>
          <p:cNvPr name="AutoShape 36" id="36"/>
          <p:cNvSpPr/>
          <p:nvPr/>
        </p:nvSpPr>
        <p:spPr>
          <a:xfrm>
            <a:off x="12033078" y="4130348"/>
            <a:ext cx="2051268" cy="1013152"/>
          </a:xfrm>
          <a:prstGeom prst="line">
            <a:avLst/>
          </a:prstGeom>
          <a:ln cap="flat" w="95250">
            <a:solidFill>
              <a:srgbClr val="990099"/>
            </a:solidFill>
            <a:prstDash val="solid"/>
            <a:headEnd type="none" len="sm" w="sm"/>
            <a:tailEnd type="arrow" len="sm" w="med"/>
          </a:ln>
        </p:spPr>
      </p:sp>
    </p:spTree>
  </p:cSld>
  <p:clrMapOvr>
    <a:masterClrMapping/>
  </p:clrMapOvr>
  <p:transition spd="slow">
    <p:cover dir="l"/>
  </p:transition>
</p:sld>
</file>

<file path=ppt/slides/slide4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1603022" cy="812800"/>
          </a:xfrm>
        </p:grpSpPr>
        <p:sp>
          <p:nvSpPr>
            <p:cNvPr name="Freeform 3" id="3"/>
            <p:cNvSpPr/>
            <p:nvPr/>
          </p:nvSpPr>
          <p:spPr>
            <a:xfrm flipH="false" flipV="false" rot="0">
              <a:off x="0" y="0"/>
              <a:ext cx="1603022" cy="812800"/>
            </a:xfrm>
            <a:custGeom>
              <a:avLst/>
              <a:gdLst/>
              <a:ahLst/>
              <a:cxnLst/>
              <a:rect r="r" b="b" t="t" l="l"/>
              <a:pathLst>
                <a:path h="812800" w="1603022">
                  <a:moveTo>
                    <a:pt x="0" y="0"/>
                  </a:moveTo>
                  <a:lnTo>
                    <a:pt x="1603022" y="0"/>
                  </a:lnTo>
                  <a:lnTo>
                    <a:pt x="1603022" y="812800"/>
                  </a:lnTo>
                  <a:lnTo>
                    <a:pt x="0" y="812800"/>
                  </a:lnTo>
                  <a:close/>
                </a:path>
              </a:pathLst>
            </a:custGeom>
            <a:blipFill>
              <a:blip r:embed="rId2"/>
              <a:stretch>
                <a:fillRect l="0" t="-45" r="0" b="-45"/>
              </a:stretch>
            </a:blipFill>
          </p:spPr>
        </p:sp>
      </p:grpSp>
      <p:sp>
        <p:nvSpPr>
          <p:cNvPr name="Freeform 4" id="4"/>
          <p:cNvSpPr/>
          <p:nvPr/>
        </p:nvSpPr>
        <p:spPr>
          <a:xfrm flipH="false" flipV="false" rot="0">
            <a:off x="16136187" y="1138569"/>
            <a:ext cx="416346" cy="393967"/>
          </a:xfrm>
          <a:custGeom>
            <a:avLst/>
            <a:gdLst/>
            <a:ahLst/>
            <a:cxnLst/>
            <a:rect r="r" b="b" t="t" l="l"/>
            <a:pathLst>
              <a:path h="393967" w="416346">
                <a:moveTo>
                  <a:pt x="0" y="0"/>
                </a:moveTo>
                <a:lnTo>
                  <a:pt x="416346" y="0"/>
                </a:lnTo>
                <a:lnTo>
                  <a:pt x="416346" y="393968"/>
                </a:lnTo>
                <a:lnTo>
                  <a:pt x="0" y="3939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319161" y="8276122"/>
            <a:ext cx="5195701" cy="620250"/>
            <a:chOff x="0" y="0"/>
            <a:chExt cx="1368415" cy="163358"/>
          </a:xfrm>
        </p:grpSpPr>
        <p:sp>
          <p:nvSpPr>
            <p:cNvPr name="Freeform 6" id="6"/>
            <p:cNvSpPr/>
            <p:nvPr/>
          </p:nvSpPr>
          <p:spPr>
            <a:xfrm flipH="false" flipV="false" rot="0">
              <a:off x="0" y="0"/>
              <a:ext cx="1368415" cy="163358"/>
            </a:xfrm>
            <a:custGeom>
              <a:avLst/>
              <a:gdLst/>
              <a:ahLst/>
              <a:cxnLst/>
              <a:rect r="r" b="b" t="t" l="l"/>
              <a:pathLst>
                <a:path h="163358" w="1368415">
                  <a:moveTo>
                    <a:pt x="56622" y="0"/>
                  </a:moveTo>
                  <a:lnTo>
                    <a:pt x="1311793" y="0"/>
                  </a:lnTo>
                  <a:cubicBezTo>
                    <a:pt x="1343064" y="0"/>
                    <a:pt x="1368415" y="25351"/>
                    <a:pt x="1368415" y="56622"/>
                  </a:cubicBezTo>
                  <a:lnTo>
                    <a:pt x="1368415" y="106736"/>
                  </a:lnTo>
                  <a:cubicBezTo>
                    <a:pt x="1368415" y="121753"/>
                    <a:pt x="1362449" y="136155"/>
                    <a:pt x="1351831" y="146774"/>
                  </a:cubicBezTo>
                  <a:cubicBezTo>
                    <a:pt x="1341212" y="157392"/>
                    <a:pt x="1326810" y="163358"/>
                    <a:pt x="1311793" y="163358"/>
                  </a:cubicBezTo>
                  <a:lnTo>
                    <a:pt x="56622" y="163358"/>
                  </a:lnTo>
                  <a:cubicBezTo>
                    <a:pt x="25351" y="163358"/>
                    <a:pt x="0" y="138007"/>
                    <a:pt x="0" y="106736"/>
                  </a:cubicBezTo>
                  <a:lnTo>
                    <a:pt x="0" y="56622"/>
                  </a:lnTo>
                  <a:cubicBezTo>
                    <a:pt x="0" y="41605"/>
                    <a:pt x="5966" y="27203"/>
                    <a:pt x="16584" y="16584"/>
                  </a:cubicBezTo>
                  <a:cubicBezTo>
                    <a:pt x="27203" y="5966"/>
                    <a:pt x="41605" y="0"/>
                    <a:pt x="56622" y="0"/>
                  </a:cubicBezTo>
                  <a:close/>
                </a:path>
              </a:pathLst>
            </a:custGeom>
            <a:solidFill>
              <a:srgbClr val="FED8FF"/>
            </a:solidFill>
            <a:ln w="38100" cap="rnd">
              <a:solidFill>
                <a:srgbClr val="990099"/>
              </a:solidFill>
              <a:prstDash val="solid"/>
              <a:round/>
            </a:ln>
          </p:spPr>
        </p:sp>
        <p:sp>
          <p:nvSpPr>
            <p:cNvPr name="TextBox 7" id="7"/>
            <p:cNvSpPr txBox="true"/>
            <p:nvPr/>
          </p:nvSpPr>
          <p:spPr>
            <a:xfrm>
              <a:off x="0" y="-38100"/>
              <a:ext cx="1368415" cy="201458"/>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5904449" y="8439235"/>
            <a:ext cx="290717" cy="294024"/>
          </a:xfrm>
          <a:custGeom>
            <a:avLst/>
            <a:gdLst/>
            <a:ahLst/>
            <a:cxnLst/>
            <a:rect r="r" b="b" t="t" l="l"/>
            <a:pathLst>
              <a:path h="294024" w="290717">
                <a:moveTo>
                  <a:pt x="0" y="0"/>
                </a:moveTo>
                <a:lnTo>
                  <a:pt x="290716" y="0"/>
                </a:lnTo>
                <a:lnTo>
                  <a:pt x="290716" y="294024"/>
                </a:lnTo>
                <a:lnTo>
                  <a:pt x="0" y="2940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5400000">
            <a:off x="6150126" y="3465128"/>
            <a:ext cx="470096" cy="832378"/>
            <a:chOff x="0" y="0"/>
            <a:chExt cx="401659" cy="711200"/>
          </a:xfrm>
        </p:grpSpPr>
        <p:sp>
          <p:nvSpPr>
            <p:cNvPr name="Freeform 10" id="10"/>
            <p:cNvSpPr/>
            <p:nvPr/>
          </p:nvSpPr>
          <p:spPr>
            <a:xfrm flipH="false" flipV="false" rot="0">
              <a:off x="0" y="0"/>
              <a:ext cx="401659" cy="711200"/>
            </a:xfrm>
            <a:custGeom>
              <a:avLst/>
              <a:gdLst/>
              <a:ahLst/>
              <a:cxnLst/>
              <a:rect r="r" b="b" t="t" l="l"/>
              <a:pathLst>
                <a:path h="711200" w="401659">
                  <a:moveTo>
                    <a:pt x="200829" y="0"/>
                  </a:moveTo>
                  <a:lnTo>
                    <a:pt x="401659" y="711200"/>
                  </a:lnTo>
                  <a:lnTo>
                    <a:pt x="0" y="711200"/>
                  </a:lnTo>
                  <a:lnTo>
                    <a:pt x="200829" y="0"/>
                  </a:lnTo>
                  <a:close/>
                </a:path>
              </a:pathLst>
            </a:custGeom>
            <a:solidFill>
              <a:srgbClr val="FED8FF"/>
            </a:solidFill>
          </p:spPr>
        </p:sp>
        <p:sp>
          <p:nvSpPr>
            <p:cNvPr name="TextBox 11" id="11"/>
            <p:cNvSpPr txBox="true"/>
            <p:nvPr/>
          </p:nvSpPr>
          <p:spPr>
            <a:xfrm>
              <a:off x="62759" y="187325"/>
              <a:ext cx="276140" cy="473075"/>
            </a:xfrm>
            <a:prstGeom prst="rect">
              <a:avLst/>
            </a:prstGeom>
          </p:spPr>
          <p:txBody>
            <a:bodyPr anchor="ctr" rtlCol="false" tIns="50800" lIns="50800" bIns="50800" rIns="50800"/>
            <a:lstStyle/>
            <a:p>
              <a:pPr algn="ctr">
                <a:lnSpc>
                  <a:spcPts val="4474"/>
                </a:lnSpc>
              </a:pPr>
            </a:p>
          </p:txBody>
        </p:sp>
      </p:grpSp>
      <p:grpSp>
        <p:nvGrpSpPr>
          <p:cNvPr name="Group 12" id="12"/>
          <p:cNvGrpSpPr/>
          <p:nvPr/>
        </p:nvGrpSpPr>
        <p:grpSpPr>
          <a:xfrm rot="0">
            <a:off x="2173864" y="3646269"/>
            <a:ext cx="4260175" cy="2396378"/>
            <a:chOff x="0" y="0"/>
            <a:chExt cx="1122021" cy="631145"/>
          </a:xfrm>
        </p:grpSpPr>
        <p:sp>
          <p:nvSpPr>
            <p:cNvPr name="Freeform 13" id="13"/>
            <p:cNvSpPr/>
            <p:nvPr/>
          </p:nvSpPr>
          <p:spPr>
            <a:xfrm flipH="false" flipV="false" rot="0">
              <a:off x="0" y="0"/>
              <a:ext cx="1122021" cy="631145"/>
            </a:xfrm>
            <a:custGeom>
              <a:avLst/>
              <a:gdLst/>
              <a:ahLst/>
              <a:cxnLst/>
              <a:rect r="r" b="b" t="t" l="l"/>
              <a:pathLst>
                <a:path h="631145" w="1122021">
                  <a:moveTo>
                    <a:pt x="39980" y="0"/>
                  </a:moveTo>
                  <a:lnTo>
                    <a:pt x="1082041" y="0"/>
                  </a:lnTo>
                  <a:cubicBezTo>
                    <a:pt x="1092645" y="0"/>
                    <a:pt x="1102814" y="4212"/>
                    <a:pt x="1110311" y="11710"/>
                  </a:cubicBezTo>
                  <a:cubicBezTo>
                    <a:pt x="1117809" y="19208"/>
                    <a:pt x="1122021" y="29377"/>
                    <a:pt x="1122021" y="39980"/>
                  </a:cubicBezTo>
                  <a:lnTo>
                    <a:pt x="1122021" y="591165"/>
                  </a:lnTo>
                  <a:cubicBezTo>
                    <a:pt x="1122021" y="601768"/>
                    <a:pt x="1117809" y="611937"/>
                    <a:pt x="1110311" y="619435"/>
                  </a:cubicBezTo>
                  <a:cubicBezTo>
                    <a:pt x="1102814" y="626933"/>
                    <a:pt x="1092645" y="631145"/>
                    <a:pt x="1082041" y="631145"/>
                  </a:cubicBezTo>
                  <a:lnTo>
                    <a:pt x="39980" y="631145"/>
                  </a:lnTo>
                  <a:cubicBezTo>
                    <a:pt x="29377" y="631145"/>
                    <a:pt x="19208" y="626933"/>
                    <a:pt x="11710" y="619435"/>
                  </a:cubicBezTo>
                  <a:cubicBezTo>
                    <a:pt x="4212" y="611937"/>
                    <a:pt x="0" y="601768"/>
                    <a:pt x="0" y="591165"/>
                  </a:cubicBezTo>
                  <a:lnTo>
                    <a:pt x="0" y="39980"/>
                  </a:lnTo>
                  <a:cubicBezTo>
                    <a:pt x="0" y="29377"/>
                    <a:pt x="4212" y="19208"/>
                    <a:pt x="11710" y="11710"/>
                  </a:cubicBezTo>
                  <a:cubicBezTo>
                    <a:pt x="19208" y="4212"/>
                    <a:pt x="29377" y="0"/>
                    <a:pt x="39980" y="0"/>
                  </a:cubicBezTo>
                  <a:close/>
                </a:path>
              </a:pathLst>
            </a:custGeom>
            <a:solidFill>
              <a:srgbClr val="FED8FF"/>
            </a:solidFill>
            <a:ln w="38100" cap="rnd">
              <a:solidFill>
                <a:srgbClr val="FED8FF"/>
              </a:solidFill>
              <a:prstDash val="solid"/>
              <a:round/>
            </a:ln>
          </p:spPr>
        </p:sp>
        <p:sp>
          <p:nvSpPr>
            <p:cNvPr name="TextBox 14" id="14"/>
            <p:cNvSpPr txBox="true"/>
            <p:nvPr/>
          </p:nvSpPr>
          <p:spPr>
            <a:xfrm>
              <a:off x="0" y="-57150"/>
              <a:ext cx="1122021" cy="688295"/>
            </a:xfrm>
            <a:prstGeom prst="rect">
              <a:avLst/>
            </a:prstGeom>
          </p:spPr>
          <p:txBody>
            <a:bodyPr anchor="ctr" rtlCol="false" tIns="50800" lIns="50800" bIns="50800" rIns="50800"/>
            <a:lstStyle/>
            <a:p>
              <a:pPr algn="just">
                <a:lnSpc>
                  <a:spcPts val="2659"/>
                </a:lnSpc>
              </a:pPr>
            </a:p>
          </p:txBody>
        </p:sp>
      </p:grpSp>
      <p:grpSp>
        <p:nvGrpSpPr>
          <p:cNvPr name="Group 15" id="15"/>
          <p:cNvGrpSpPr/>
          <p:nvPr/>
        </p:nvGrpSpPr>
        <p:grpSpPr>
          <a:xfrm rot="0">
            <a:off x="1448850" y="6327776"/>
            <a:ext cx="4260175" cy="1640268"/>
            <a:chOff x="0" y="0"/>
            <a:chExt cx="1122021" cy="432005"/>
          </a:xfrm>
        </p:grpSpPr>
        <p:sp>
          <p:nvSpPr>
            <p:cNvPr name="Freeform 16" id="16"/>
            <p:cNvSpPr/>
            <p:nvPr/>
          </p:nvSpPr>
          <p:spPr>
            <a:xfrm flipH="false" flipV="false" rot="0">
              <a:off x="0" y="0"/>
              <a:ext cx="1122021" cy="432005"/>
            </a:xfrm>
            <a:custGeom>
              <a:avLst/>
              <a:gdLst/>
              <a:ahLst/>
              <a:cxnLst/>
              <a:rect r="r" b="b" t="t" l="l"/>
              <a:pathLst>
                <a:path h="432005" w="1122021">
                  <a:moveTo>
                    <a:pt x="39980" y="0"/>
                  </a:moveTo>
                  <a:lnTo>
                    <a:pt x="1082041" y="0"/>
                  </a:lnTo>
                  <a:cubicBezTo>
                    <a:pt x="1092645" y="0"/>
                    <a:pt x="1102814" y="4212"/>
                    <a:pt x="1110311" y="11710"/>
                  </a:cubicBezTo>
                  <a:cubicBezTo>
                    <a:pt x="1117809" y="19208"/>
                    <a:pt x="1122021" y="29377"/>
                    <a:pt x="1122021" y="39980"/>
                  </a:cubicBezTo>
                  <a:lnTo>
                    <a:pt x="1122021" y="392025"/>
                  </a:lnTo>
                  <a:cubicBezTo>
                    <a:pt x="1122021" y="402628"/>
                    <a:pt x="1117809" y="412797"/>
                    <a:pt x="1110311" y="420295"/>
                  </a:cubicBezTo>
                  <a:cubicBezTo>
                    <a:pt x="1102814" y="427793"/>
                    <a:pt x="1092645" y="432005"/>
                    <a:pt x="1082041" y="432005"/>
                  </a:cubicBezTo>
                  <a:lnTo>
                    <a:pt x="39980" y="432005"/>
                  </a:lnTo>
                  <a:cubicBezTo>
                    <a:pt x="29377" y="432005"/>
                    <a:pt x="19208" y="427793"/>
                    <a:pt x="11710" y="420295"/>
                  </a:cubicBezTo>
                  <a:cubicBezTo>
                    <a:pt x="4212" y="412797"/>
                    <a:pt x="0" y="402628"/>
                    <a:pt x="0" y="392025"/>
                  </a:cubicBezTo>
                  <a:lnTo>
                    <a:pt x="0" y="39980"/>
                  </a:lnTo>
                  <a:cubicBezTo>
                    <a:pt x="0" y="29377"/>
                    <a:pt x="4212" y="19208"/>
                    <a:pt x="11710" y="11710"/>
                  </a:cubicBezTo>
                  <a:cubicBezTo>
                    <a:pt x="19208" y="4212"/>
                    <a:pt x="29377" y="0"/>
                    <a:pt x="39980" y="0"/>
                  </a:cubicBezTo>
                  <a:close/>
                </a:path>
              </a:pathLst>
            </a:custGeom>
            <a:solidFill>
              <a:srgbClr val="FF8BF7"/>
            </a:solidFill>
            <a:ln w="38100" cap="rnd">
              <a:solidFill>
                <a:srgbClr val="FF8BF7"/>
              </a:solidFill>
              <a:prstDash val="solid"/>
              <a:round/>
            </a:ln>
          </p:spPr>
        </p:sp>
        <p:sp>
          <p:nvSpPr>
            <p:cNvPr name="TextBox 17" id="17"/>
            <p:cNvSpPr txBox="true"/>
            <p:nvPr/>
          </p:nvSpPr>
          <p:spPr>
            <a:xfrm>
              <a:off x="0" y="-38100"/>
              <a:ext cx="1122021" cy="470105"/>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5400000">
            <a:off x="1213802" y="6176990"/>
            <a:ext cx="470096" cy="832378"/>
            <a:chOff x="0" y="0"/>
            <a:chExt cx="401659" cy="711200"/>
          </a:xfrm>
        </p:grpSpPr>
        <p:sp>
          <p:nvSpPr>
            <p:cNvPr name="Freeform 19" id="19"/>
            <p:cNvSpPr/>
            <p:nvPr/>
          </p:nvSpPr>
          <p:spPr>
            <a:xfrm flipH="false" flipV="false" rot="0">
              <a:off x="0" y="0"/>
              <a:ext cx="401659" cy="711200"/>
            </a:xfrm>
            <a:custGeom>
              <a:avLst/>
              <a:gdLst/>
              <a:ahLst/>
              <a:cxnLst/>
              <a:rect r="r" b="b" t="t" l="l"/>
              <a:pathLst>
                <a:path h="711200" w="401659">
                  <a:moveTo>
                    <a:pt x="200829" y="0"/>
                  </a:moveTo>
                  <a:lnTo>
                    <a:pt x="401659" y="711200"/>
                  </a:lnTo>
                  <a:lnTo>
                    <a:pt x="0" y="711200"/>
                  </a:lnTo>
                  <a:lnTo>
                    <a:pt x="200829" y="0"/>
                  </a:lnTo>
                  <a:close/>
                </a:path>
              </a:pathLst>
            </a:custGeom>
            <a:solidFill>
              <a:srgbClr val="FF8BF7"/>
            </a:solidFill>
          </p:spPr>
        </p:sp>
        <p:sp>
          <p:nvSpPr>
            <p:cNvPr name="TextBox 20" id="20"/>
            <p:cNvSpPr txBox="true"/>
            <p:nvPr/>
          </p:nvSpPr>
          <p:spPr>
            <a:xfrm>
              <a:off x="62759" y="187325"/>
              <a:ext cx="276140" cy="473075"/>
            </a:xfrm>
            <a:prstGeom prst="rect">
              <a:avLst/>
            </a:prstGeom>
          </p:spPr>
          <p:txBody>
            <a:bodyPr anchor="ctr" rtlCol="false" tIns="50800" lIns="50800" bIns="50800" rIns="50800"/>
            <a:lstStyle/>
            <a:p>
              <a:pPr algn="ctr">
                <a:lnSpc>
                  <a:spcPts val="4474"/>
                </a:lnSpc>
              </a:pPr>
            </a:p>
          </p:txBody>
        </p:sp>
      </p:grpSp>
      <p:sp>
        <p:nvSpPr>
          <p:cNvPr name="TextBox 21" id="21"/>
          <p:cNvSpPr txBox="true"/>
          <p:nvPr/>
        </p:nvSpPr>
        <p:spPr>
          <a:xfrm rot="0">
            <a:off x="976107" y="109647"/>
            <a:ext cx="9211199" cy="793783"/>
          </a:xfrm>
          <a:prstGeom prst="rect">
            <a:avLst/>
          </a:prstGeom>
        </p:spPr>
        <p:txBody>
          <a:bodyPr anchor="t" rtlCol="false" tIns="0" lIns="0" bIns="0" rIns="0">
            <a:spAutoFit/>
          </a:bodyPr>
          <a:lstStyle/>
          <a:p>
            <a:pPr algn="l" marL="0" indent="0" lvl="0">
              <a:lnSpc>
                <a:spcPts val="5900"/>
              </a:lnSpc>
              <a:spcBef>
                <a:spcPct val="0"/>
              </a:spcBef>
            </a:pPr>
            <a:r>
              <a:rPr lang="en-US" b="true" sz="5000" spc="20">
                <a:solidFill>
                  <a:srgbClr val="000000"/>
                </a:solidFill>
                <a:latin typeface="Poppins Bold"/>
                <a:ea typeface="Poppins Bold"/>
                <a:cs typeface="Poppins Bold"/>
                <a:sym typeface="Poppins Bold"/>
              </a:rPr>
              <a:t>Exportação de documentos</a:t>
            </a:r>
          </a:p>
        </p:txBody>
      </p:sp>
      <p:sp>
        <p:nvSpPr>
          <p:cNvPr name="TextBox 22" id="22"/>
          <p:cNvSpPr txBox="true"/>
          <p:nvPr/>
        </p:nvSpPr>
        <p:spPr>
          <a:xfrm rot="0">
            <a:off x="17259300" y="9220200"/>
            <a:ext cx="1028700"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44</a:t>
            </a:r>
          </a:p>
        </p:txBody>
      </p:sp>
      <p:sp>
        <p:nvSpPr>
          <p:cNvPr name="TextBox 23" id="23"/>
          <p:cNvSpPr txBox="true"/>
          <p:nvPr/>
        </p:nvSpPr>
        <p:spPr>
          <a:xfrm rot="0">
            <a:off x="1568889" y="8405255"/>
            <a:ext cx="3119746" cy="295308"/>
          </a:xfrm>
          <a:prstGeom prst="rect">
            <a:avLst/>
          </a:prstGeom>
        </p:spPr>
        <p:txBody>
          <a:bodyPr anchor="t" rtlCol="false" tIns="0" lIns="0" bIns="0" rIns="0">
            <a:spAutoFit/>
          </a:bodyPr>
          <a:lstStyle/>
          <a:p>
            <a:pPr algn="l">
              <a:lnSpc>
                <a:spcPts val="2100"/>
              </a:lnSpc>
            </a:pPr>
            <a:r>
              <a:rPr lang="en-US" sz="1500">
                <a:solidFill>
                  <a:srgbClr val="990099"/>
                </a:solidFill>
                <a:latin typeface="Codec Pro"/>
                <a:ea typeface="Codec Pro"/>
                <a:cs typeface="Codec Pro"/>
                <a:sym typeface="Codec Pro"/>
              </a:rPr>
              <a:t>Envie uma mensagem para Thalia</a:t>
            </a:r>
          </a:p>
        </p:txBody>
      </p:sp>
      <p:sp>
        <p:nvSpPr>
          <p:cNvPr name="TextBox 24" id="24"/>
          <p:cNvSpPr txBox="true"/>
          <p:nvPr/>
        </p:nvSpPr>
        <p:spPr>
          <a:xfrm rot="0">
            <a:off x="2400070" y="3994518"/>
            <a:ext cx="3807763" cy="1680829"/>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000000"/>
                </a:solidFill>
                <a:latin typeface="Poppins"/>
                <a:ea typeface="Poppins"/>
                <a:cs typeface="Poppins"/>
                <a:sym typeface="Poppins"/>
              </a:rPr>
              <a:t>Olá Thalia, desenvolva um diagrama de caso de uso para planejamento de projetos, onde o usuário insere os requisitos e uma inteligência artificial gera os diagramas</a:t>
            </a:r>
          </a:p>
        </p:txBody>
      </p:sp>
      <p:sp>
        <p:nvSpPr>
          <p:cNvPr name="TextBox 25" id="25"/>
          <p:cNvSpPr txBox="true"/>
          <p:nvPr/>
        </p:nvSpPr>
        <p:spPr>
          <a:xfrm rot="0">
            <a:off x="1675056" y="6574130"/>
            <a:ext cx="3807763" cy="1128511"/>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000000"/>
                </a:solidFill>
                <a:latin typeface="Poppins"/>
                <a:ea typeface="Poppins"/>
                <a:cs typeface="Poppins"/>
                <a:sym typeface="Poppins"/>
              </a:rPr>
              <a:t>Claro, aqui está o diagrama pedido, se necessário alguma alteração por favor, me informe.</a:t>
            </a:r>
          </a:p>
        </p:txBody>
      </p:sp>
      <p:grpSp>
        <p:nvGrpSpPr>
          <p:cNvPr name="Group 26" id="26"/>
          <p:cNvGrpSpPr/>
          <p:nvPr/>
        </p:nvGrpSpPr>
        <p:grpSpPr>
          <a:xfrm rot="0">
            <a:off x="7303391" y="8276122"/>
            <a:ext cx="2107185" cy="620250"/>
            <a:chOff x="0" y="0"/>
            <a:chExt cx="554979" cy="163358"/>
          </a:xfrm>
        </p:grpSpPr>
        <p:sp>
          <p:nvSpPr>
            <p:cNvPr name="Freeform 27" id="27"/>
            <p:cNvSpPr/>
            <p:nvPr/>
          </p:nvSpPr>
          <p:spPr>
            <a:xfrm flipH="false" flipV="false" rot="0">
              <a:off x="0" y="0"/>
              <a:ext cx="554979" cy="163358"/>
            </a:xfrm>
            <a:custGeom>
              <a:avLst/>
              <a:gdLst/>
              <a:ahLst/>
              <a:cxnLst/>
              <a:rect r="r" b="b" t="t" l="l"/>
              <a:pathLst>
                <a:path h="163358" w="554979">
                  <a:moveTo>
                    <a:pt x="81679" y="0"/>
                  </a:moveTo>
                  <a:lnTo>
                    <a:pt x="473300" y="0"/>
                  </a:lnTo>
                  <a:cubicBezTo>
                    <a:pt x="518410" y="0"/>
                    <a:pt x="554979" y="36569"/>
                    <a:pt x="554979" y="81679"/>
                  </a:cubicBezTo>
                  <a:lnTo>
                    <a:pt x="554979" y="81679"/>
                  </a:lnTo>
                  <a:cubicBezTo>
                    <a:pt x="554979" y="103342"/>
                    <a:pt x="546373" y="124117"/>
                    <a:pt x="531056" y="139435"/>
                  </a:cubicBezTo>
                  <a:cubicBezTo>
                    <a:pt x="515738" y="154753"/>
                    <a:pt x="494962" y="163358"/>
                    <a:pt x="473300" y="163358"/>
                  </a:cubicBezTo>
                  <a:lnTo>
                    <a:pt x="81679" y="163358"/>
                  </a:lnTo>
                  <a:cubicBezTo>
                    <a:pt x="36569" y="163358"/>
                    <a:pt x="0" y="126789"/>
                    <a:pt x="0" y="81679"/>
                  </a:cubicBezTo>
                  <a:lnTo>
                    <a:pt x="0" y="81679"/>
                  </a:lnTo>
                  <a:cubicBezTo>
                    <a:pt x="0" y="36569"/>
                    <a:pt x="36569" y="0"/>
                    <a:pt x="81679" y="0"/>
                  </a:cubicBezTo>
                  <a:close/>
                </a:path>
              </a:pathLst>
            </a:custGeom>
            <a:solidFill>
              <a:srgbClr val="FED8FF"/>
            </a:solidFill>
            <a:ln w="38100" cap="rnd">
              <a:solidFill>
                <a:srgbClr val="990099"/>
              </a:solidFill>
              <a:prstDash val="solid"/>
              <a:round/>
            </a:ln>
          </p:spPr>
        </p:sp>
        <p:sp>
          <p:nvSpPr>
            <p:cNvPr name="TextBox 28" id="28"/>
            <p:cNvSpPr txBox="true"/>
            <p:nvPr/>
          </p:nvSpPr>
          <p:spPr>
            <a:xfrm>
              <a:off x="0" y="-38100"/>
              <a:ext cx="554979" cy="201458"/>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7536005" y="8426704"/>
            <a:ext cx="1641958" cy="300035"/>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990099"/>
                </a:solidFill>
                <a:latin typeface="Poppins"/>
                <a:ea typeface="Poppins"/>
                <a:cs typeface="Poppins"/>
                <a:sym typeface="Poppins"/>
              </a:rPr>
              <a:t>Modo edição</a:t>
            </a:r>
          </a:p>
        </p:txBody>
      </p:sp>
      <p:grpSp>
        <p:nvGrpSpPr>
          <p:cNvPr name="Group 30" id="30"/>
          <p:cNvGrpSpPr/>
          <p:nvPr/>
        </p:nvGrpSpPr>
        <p:grpSpPr>
          <a:xfrm rot="0">
            <a:off x="16136187" y="8203640"/>
            <a:ext cx="801248" cy="765214"/>
            <a:chOff x="0" y="0"/>
            <a:chExt cx="211028" cy="201538"/>
          </a:xfrm>
        </p:grpSpPr>
        <p:sp>
          <p:nvSpPr>
            <p:cNvPr name="Freeform 31" id="31"/>
            <p:cNvSpPr/>
            <p:nvPr/>
          </p:nvSpPr>
          <p:spPr>
            <a:xfrm flipH="false" flipV="false" rot="0">
              <a:off x="0" y="0"/>
              <a:ext cx="211028" cy="201538"/>
            </a:xfrm>
            <a:custGeom>
              <a:avLst/>
              <a:gdLst/>
              <a:ahLst/>
              <a:cxnLst/>
              <a:rect r="r" b="b" t="t" l="l"/>
              <a:pathLst>
                <a:path h="201538" w="211028">
                  <a:moveTo>
                    <a:pt x="100769" y="0"/>
                  </a:moveTo>
                  <a:lnTo>
                    <a:pt x="110259" y="0"/>
                  </a:lnTo>
                  <a:cubicBezTo>
                    <a:pt x="136985" y="0"/>
                    <a:pt x="162616" y="10617"/>
                    <a:pt x="181514" y="29515"/>
                  </a:cubicBezTo>
                  <a:cubicBezTo>
                    <a:pt x="200411" y="48412"/>
                    <a:pt x="211028" y="74043"/>
                    <a:pt x="211028" y="100769"/>
                  </a:cubicBezTo>
                  <a:lnTo>
                    <a:pt x="211028" y="100769"/>
                  </a:lnTo>
                  <a:cubicBezTo>
                    <a:pt x="211028" y="127495"/>
                    <a:pt x="200411" y="153126"/>
                    <a:pt x="181514" y="172023"/>
                  </a:cubicBezTo>
                  <a:cubicBezTo>
                    <a:pt x="162616" y="190921"/>
                    <a:pt x="136985" y="201538"/>
                    <a:pt x="110259" y="201538"/>
                  </a:cubicBezTo>
                  <a:lnTo>
                    <a:pt x="100769" y="201538"/>
                  </a:lnTo>
                  <a:cubicBezTo>
                    <a:pt x="74043" y="201538"/>
                    <a:pt x="48412" y="190921"/>
                    <a:pt x="29515" y="172023"/>
                  </a:cubicBezTo>
                  <a:cubicBezTo>
                    <a:pt x="10617" y="153126"/>
                    <a:pt x="0" y="127495"/>
                    <a:pt x="0" y="100769"/>
                  </a:cubicBezTo>
                  <a:lnTo>
                    <a:pt x="0" y="100769"/>
                  </a:lnTo>
                  <a:cubicBezTo>
                    <a:pt x="0" y="74043"/>
                    <a:pt x="10617" y="48412"/>
                    <a:pt x="29515" y="29515"/>
                  </a:cubicBezTo>
                  <a:cubicBezTo>
                    <a:pt x="48412" y="10617"/>
                    <a:pt x="74043" y="0"/>
                    <a:pt x="100769" y="0"/>
                  </a:cubicBezTo>
                  <a:close/>
                </a:path>
              </a:pathLst>
            </a:custGeom>
            <a:solidFill>
              <a:srgbClr val="980098"/>
            </a:solidFill>
          </p:spPr>
        </p:sp>
        <p:sp>
          <p:nvSpPr>
            <p:cNvPr name="TextBox 32" id="32"/>
            <p:cNvSpPr txBox="true"/>
            <p:nvPr/>
          </p:nvSpPr>
          <p:spPr>
            <a:xfrm>
              <a:off x="0" y="-142875"/>
              <a:ext cx="211028" cy="344413"/>
            </a:xfrm>
            <a:prstGeom prst="rect">
              <a:avLst/>
            </a:prstGeom>
          </p:spPr>
          <p:txBody>
            <a:bodyPr anchor="ctr" rtlCol="false" tIns="50800" lIns="50800" bIns="50800" rIns="50800"/>
            <a:lstStyle/>
            <a:p>
              <a:pPr algn="ctr">
                <a:lnSpc>
                  <a:spcPts val="4474"/>
                </a:lnSpc>
              </a:pPr>
            </a:p>
          </p:txBody>
        </p:sp>
      </p:grpSp>
      <p:sp>
        <p:nvSpPr>
          <p:cNvPr name="Freeform 33" id="33"/>
          <p:cNvSpPr/>
          <p:nvPr/>
        </p:nvSpPr>
        <p:spPr>
          <a:xfrm flipH="false" flipV="false" rot="0">
            <a:off x="16315527" y="8364963"/>
            <a:ext cx="442567" cy="442567"/>
          </a:xfrm>
          <a:custGeom>
            <a:avLst/>
            <a:gdLst/>
            <a:ahLst/>
            <a:cxnLst/>
            <a:rect r="r" b="b" t="t" l="l"/>
            <a:pathLst>
              <a:path h="442567" w="442567">
                <a:moveTo>
                  <a:pt x="0" y="0"/>
                </a:moveTo>
                <a:lnTo>
                  <a:pt x="442567" y="0"/>
                </a:lnTo>
                <a:lnTo>
                  <a:pt x="442567" y="442567"/>
                </a:lnTo>
                <a:lnTo>
                  <a:pt x="0" y="44256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34" id="34"/>
          <p:cNvGrpSpPr/>
          <p:nvPr/>
        </p:nvGrpSpPr>
        <p:grpSpPr>
          <a:xfrm rot="0">
            <a:off x="1064643" y="1028700"/>
            <a:ext cx="16194657" cy="8229600"/>
            <a:chOff x="0" y="0"/>
            <a:chExt cx="4265259" cy="2167467"/>
          </a:xfrm>
        </p:grpSpPr>
        <p:sp>
          <p:nvSpPr>
            <p:cNvPr name="Freeform 35" id="35"/>
            <p:cNvSpPr/>
            <p:nvPr/>
          </p:nvSpPr>
          <p:spPr>
            <a:xfrm flipH="false" flipV="false" rot="0">
              <a:off x="0" y="0"/>
              <a:ext cx="4265259" cy="2167467"/>
            </a:xfrm>
            <a:custGeom>
              <a:avLst/>
              <a:gdLst/>
              <a:ahLst/>
              <a:cxnLst/>
              <a:rect r="r" b="b" t="t" l="l"/>
              <a:pathLst>
                <a:path h="2167467" w="4265259">
                  <a:moveTo>
                    <a:pt x="0" y="0"/>
                  </a:moveTo>
                  <a:lnTo>
                    <a:pt x="4265259" y="0"/>
                  </a:lnTo>
                  <a:lnTo>
                    <a:pt x="4265259" y="2167467"/>
                  </a:lnTo>
                  <a:lnTo>
                    <a:pt x="0" y="2167467"/>
                  </a:lnTo>
                  <a:close/>
                </a:path>
              </a:pathLst>
            </a:custGeom>
            <a:solidFill>
              <a:srgbClr val="000000">
                <a:alpha val="0"/>
              </a:srgbClr>
            </a:solidFill>
            <a:ln w="38100" cap="sq">
              <a:solidFill>
                <a:srgbClr val="990099"/>
              </a:solidFill>
              <a:prstDash val="solid"/>
              <a:miter/>
            </a:ln>
          </p:spPr>
        </p:sp>
        <p:sp>
          <p:nvSpPr>
            <p:cNvPr name="TextBox 36" id="36"/>
            <p:cNvSpPr txBox="true"/>
            <p:nvPr/>
          </p:nvSpPr>
          <p:spPr>
            <a:xfrm>
              <a:off x="0" y="-38100"/>
              <a:ext cx="4265259" cy="2205567"/>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transition spd="slow">
    <p:cover dir="l"/>
  </p:transition>
</p:sld>
</file>

<file path=ppt/slides/slide4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1603022" cy="812800"/>
          </a:xfrm>
        </p:grpSpPr>
        <p:sp>
          <p:nvSpPr>
            <p:cNvPr name="Freeform 3" id="3"/>
            <p:cNvSpPr/>
            <p:nvPr/>
          </p:nvSpPr>
          <p:spPr>
            <a:xfrm flipH="false" flipV="false" rot="0">
              <a:off x="0" y="0"/>
              <a:ext cx="1603022" cy="812800"/>
            </a:xfrm>
            <a:custGeom>
              <a:avLst/>
              <a:gdLst/>
              <a:ahLst/>
              <a:cxnLst/>
              <a:rect r="r" b="b" t="t" l="l"/>
              <a:pathLst>
                <a:path h="812800" w="1603022">
                  <a:moveTo>
                    <a:pt x="0" y="0"/>
                  </a:moveTo>
                  <a:lnTo>
                    <a:pt x="1603022" y="0"/>
                  </a:lnTo>
                  <a:lnTo>
                    <a:pt x="1603022" y="812800"/>
                  </a:lnTo>
                  <a:lnTo>
                    <a:pt x="0" y="812800"/>
                  </a:lnTo>
                  <a:close/>
                </a:path>
              </a:pathLst>
            </a:custGeom>
            <a:blipFill>
              <a:blip r:embed="rId2"/>
              <a:stretch>
                <a:fillRect l="0" t="-45" r="0" b="-45"/>
              </a:stretch>
            </a:blipFill>
          </p:spPr>
        </p:sp>
      </p:grpSp>
      <p:sp>
        <p:nvSpPr>
          <p:cNvPr name="Freeform 4" id="4"/>
          <p:cNvSpPr/>
          <p:nvPr/>
        </p:nvSpPr>
        <p:spPr>
          <a:xfrm flipH="false" flipV="false" rot="0">
            <a:off x="16136187" y="1138569"/>
            <a:ext cx="416346" cy="393967"/>
          </a:xfrm>
          <a:custGeom>
            <a:avLst/>
            <a:gdLst/>
            <a:ahLst/>
            <a:cxnLst/>
            <a:rect r="r" b="b" t="t" l="l"/>
            <a:pathLst>
              <a:path h="393967" w="416346">
                <a:moveTo>
                  <a:pt x="0" y="0"/>
                </a:moveTo>
                <a:lnTo>
                  <a:pt x="416346" y="0"/>
                </a:lnTo>
                <a:lnTo>
                  <a:pt x="416346" y="393968"/>
                </a:lnTo>
                <a:lnTo>
                  <a:pt x="0" y="3939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319161" y="8276122"/>
            <a:ext cx="5195701" cy="620250"/>
            <a:chOff x="0" y="0"/>
            <a:chExt cx="1368415" cy="163358"/>
          </a:xfrm>
        </p:grpSpPr>
        <p:sp>
          <p:nvSpPr>
            <p:cNvPr name="Freeform 6" id="6"/>
            <p:cNvSpPr/>
            <p:nvPr/>
          </p:nvSpPr>
          <p:spPr>
            <a:xfrm flipH="false" flipV="false" rot="0">
              <a:off x="0" y="0"/>
              <a:ext cx="1368415" cy="163358"/>
            </a:xfrm>
            <a:custGeom>
              <a:avLst/>
              <a:gdLst/>
              <a:ahLst/>
              <a:cxnLst/>
              <a:rect r="r" b="b" t="t" l="l"/>
              <a:pathLst>
                <a:path h="163358" w="1368415">
                  <a:moveTo>
                    <a:pt x="56622" y="0"/>
                  </a:moveTo>
                  <a:lnTo>
                    <a:pt x="1311793" y="0"/>
                  </a:lnTo>
                  <a:cubicBezTo>
                    <a:pt x="1343064" y="0"/>
                    <a:pt x="1368415" y="25351"/>
                    <a:pt x="1368415" y="56622"/>
                  </a:cubicBezTo>
                  <a:lnTo>
                    <a:pt x="1368415" y="106736"/>
                  </a:lnTo>
                  <a:cubicBezTo>
                    <a:pt x="1368415" y="121753"/>
                    <a:pt x="1362449" y="136155"/>
                    <a:pt x="1351831" y="146774"/>
                  </a:cubicBezTo>
                  <a:cubicBezTo>
                    <a:pt x="1341212" y="157392"/>
                    <a:pt x="1326810" y="163358"/>
                    <a:pt x="1311793" y="163358"/>
                  </a:cubicBezTo>
                  <a:lnTo>
                    <a:pt x="56622" y="163358"/>
                  </a:lnTo>
                  <a:cubicBezTo>
                    <a:pt x="25351" y="163358"/>
                    <a:pt x="0" y="138007"/>
                    <a:pt x="0" y="106736"/>
                  </a:cubicBezTo>
                  <a:lnTo>
                    <a:pt x="0" y="56622"/>
                  </a:lnTo>
                  <a:cubicBezTo>
                    <a:pt x="0" y="41605"/>
                    <a:pt x="5966" y="27203"/>
                    <a:pt x="16584" y="16584"/>
                  </a:cubicBezTo>
                  <a:cubicBezTo>
                    <a:pt x="27203" y="5966"/>
                    <a:pt x="41605" y="0"/>
                    <a:pt x="56622" y="0"/>
                  </a:cubicBezTo>
                  <a:close/>
                </a:path>
              </a:pathLst>
            </a:custGeom>
            <a:solidFill>
              <a:srgbClr val="FED8FF"/>
            </a:solidFill>
            <a:ln w="38100" cap="rnd">
              <a:solidFill>
                <a:srgbClr val="990099"/>
              </a:solidFill>
              <a:prstDash val="solid"/>
              <a:round/>
            </a:ln>
          </p:spPr>
        </p:sp>
        <p:sp>
          <p:nvSpPr>
            <p:cNvPr name="TextBox 7" id="7"/>
            <p:cNvSpPr txBox="true"/>
            <p:nvPr/>
          </p:nvSpPr>
          <p:spPr>
            <a:xfrm>
              <a:off x="0" y="-38100"/>
              <a:ext cx="1368415" cy="201458"/>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5904449" y="8439235"/>
            <a:ext cx="290717" cy="294024"/>
          </a:xfrm>
          <a:custGeom>
            <a:avLst/>
            <a:gdLst/>
            <a:ahLst/>
            <a:cxnLst/>
            <a:rect r="r" b="b" t="t" l="l"/>
            <a:pathLst>
              <a:path h="294024" w="290717">
                <a:moveTo>
                  <a:pt x="0" y="0"/>
                </a:moveTo>
                <a:lnTo>
                  <a:pt x="290716" y="0"/>
                </a:lnTo>
                <a:lnTo>
                  <a:pt x="290716" y="294024"/>
                </a:lnTo>
                <a:lnTo>
                  <a:pt x="0" y="2940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5400000">
            <a:off x="6150126" y="3465128"/>
            <a:ext cx="470096" cy="832378"/>
            <a:chOff x="0" y="0"/>
            <a:chExt cx="401659" cy="711200"/>
          </a:xfrm>
        </p:grpSpPr>
        <p:sp>
          <p:nvSpPr>
            <p:cNvPr name="Freeform 10" id="10"/>
            <p:cNvSpPr/>
            <p:nvPr/>
          </p:nvSpPr>
          <p:spPr>
            <a:xfrm flipH="false" flipV="false" rot="0">
              <a:off x="0" y="0"/>
              <a:ext cx="401659" cy="711200"/>
            </a:xfrm>
            <a:custGeom>
              <a:avLst/>
              <a:gdLst/>
              <a:ahLst/>
              <a:cxnLst/>
              <a:rect r="r" b="b" t="t" l="l"/>
              <a:pathLst>
                <a:path h="711200" w="401659">
                  <a:moveTo>
                    <a:pt x="200829" y="0"/>
                  </a:moveTo>
                  <a:lnTo>
                    <a:pt x="401659" y="711200"/>
                  </a:lnTo>
                  <a:lnTo>
                    <a:pt x="0" y="711200"/>
                  </a:lnTo>
                  <a:lnTo>
                    <a:pt x="200829" y="0"/>
                  </a:lnTo>
                  <a:close/>
                </a:path>
              </a:pathLst>
            </a:custGeom>
            <a:solidFill>
              <a:srgbClr val="FED8FF"/>
            </a:solidFill>
          </p:spPr>
        </p:sp>
        <p:sp>
          <p:nvSpPr>
            <p:cNvPr name="TextBox 11" id="11"/>
            <p:cNvSpPr txBox="true"/>
            <p:nvPr/>
          </p:nvSpPr>
          <p:spPr>
            <a:xfrm>
              <a:off x="62759" y="187325"/>
              <a:ext cx="276140" cy="473075"/>
            </a:xfrm>
            <a:prstGeom prst="rect">
              <a:avLst/>
            </a:prstGeom>
          </p:spPr>
          <p:txBody>
            <a:bodyPr anchor="ctr" rtlCol="false" tIns="50800" lIns="50800" bIns="50800" rIns="50800"/>
            <a:lstStyle/>
            <a:p>
              <a:pPr algn="ctr">
                <a:lnSpc>
                  <a:spcPts val="4474"/>
                </a:lnSpc>
              </a:pPr>
            </a:p>
          </p:txBody>
        </p:sp>
      </p:grpSp>
      <p:grpSp>
        <p:nvGrpSpPr>
          <p:cNvPr name="Group 12" id="12"/>
          <p:cNvGrpSpPr/>
          <p:nvPr/>
        </p:nvGrpSpPr>
        <p:grpSpPr>
          <a:xfrm rot="0">
            <a:off x="2173864" y="3646269"/>
            <a:ext cx="4260175" cy="2396378"/>
            <a:chOff x="0" y="0"/>
            <a:chExt cx="1122021" cy="631145"/>
          </a:xfrm>
        </p:grpSpPr>
        <p:sp>
          <p:nvSpPr>
            <p:cNvPr name="Freeform 13" id="13"/>
            <p:cNvSpPr/>
            <p:nvPr/>
          </p:nvSpPr>
          <p:spPr>
            <a:xfrm flipH="false" flipV="false" rot="0">
              <a:off x="0" y="0"/>
              <a:ext cx="1122021" cy="631145"/>
            </a:xfrm>
            <a:custGeom>
              <a:avLst/>
              <a:gdLst/>
              <a:ahLst/>
              <a:cxnLst/>
              <a:rect r="r" b="b" t="t" l="l"/>
              <a:pathLst>
                <a:path h="631145" w="1122021">
                  <a:moveTo>
                    <a:pt x="39980" y="0"/>
                  </a:moveTo>
                  <a:lnTo>
                    <a:pt x="1082041" y="0"/>
                  </a:lnTo>
                  <a:cubicBezTo>
                    <a:pt x="1092645" y="0"/>
                    <a:pt x="1102814" y="4212"/>
                    <a:pt x="1110311" y="11710"/>
                  </a:cubicBezTo>
                  <a:cubicBezTo>
                    <a:pt x="1117809" y="19208"/>
                    <a:pt x="1122021" y="29377"/>
                    <a:pt x="1122021" y="39980"/>
                  </a:cubicBezTo>
                  <a:lnTo>
                    <a:pt x="1122021" y="591165"/>
                  </a:lnTo>
                  <a:cubicBezTo>
                    <a:pt x="1122021" y="601768"/>
                    <a:pt x="1117809" y="611937"/>
                    <a:pt x="1110311" y="619435"/>
                  </a:cubicBezTo>
                  <a:cubicBezTo>
                    <a:pt x="1102814" y="626933"/>
                    <a:pt x="1092645" y="631145"/>
                    <a:pt x="1082041" y="631145"/>
                  </a:cubicBezTo>
                  <a:lnTo>
                    <a:pt x="39980" y="631145"/>
                  </a:lnTo>
                  <a:cubicBezTo>
                    <a:pt x="29377" y="631145"/>
                    <a:pt x="19208" y="626933"/>
                    <a:pt x="11710" y="619435"/>
                  </a:cubicBezTo>
                  <a:cubicBezTo>
                    <a:pt x="4212" y="611937"/>
                    <a:pt x="0" y="601768"/>
                    <a:pt x="0" y="591165"/>
                  </a:cubicBezTo>
                  <a:lnTo>
                    <a:pt x="0" y="39980"/>
                  </a:lnTo>
                  <a:cubicBezTo>
                    <a:pt x="0" y="29377"/>
                    <a:pt x="4212" y="19208"/>
                    <a:pt x="11710" y="11710"/>
                  </a:cubicBezTo>
                  <a:cubicBezTo>
                    <a:pt x="19208" y="4212"/>
                    <a:pt x="29377" y="0"/>
                    <a:pt x="39980" y="0"/>
                  </a:cubicBezTo>
                  <a:close/>
                </a:path>
              </a:pathLst>
            </a:custGeom>
            <a:solidFill>
              <a:srgbClr val="FED8FF"/>
            </a:solidFill>
            <a:ln w="38100" cap="rnd">
              <a:solidFill>
                <a:srgbClr val="FED8FF"/>
              </a:solidFill>
              <a:prstDash val="solid"/>
              <a:round/>
            </a:ln>
          </p:spPr>
        </p:sp>
        <p:sp>
          <p:nvSpPr>
            <p:cNvPr name="TextBox 14" id="14"/>
            <p:cNvSpPr txBox="true"/>
            <p:nvPr/>
          </p:nvSpPr>
          <p:spPr>
            <a:xfrm>
              <a:off x="0" y="-57150"/>
              <a:ext cx="1122021" cy="688295"/>
            </a:xfrm>
            <a:prstGeom prst="rect">
              <a:avLst/>
            </a:prstGeom>
          </p:spPr>
          <p:txBody>
            <a:bodyPr anchor="ctr" rtlCol="false" tIns="50800" lIns="50800" bIns="50800" rIns="50800"/>
            <a:lstStyle/>
            <a:p>
              <a:pPr algn="just">
                <a:lnSpc>
                  <a:spcPts val="2659"/>
                </a:lnSpc>
              </a:pPr>
            </a:p>
          </p:txBody>
        </p:sp>
      </p:grpSp>
      <p:grpSp>
        <p:nvGrpSpPr>
          <p:cNvPr name="Group 15" id="15"/>
          <p:cNvGrpSpPr/>
          <p:nvPr/>
        </p:nvGrpSpPr>
        <p:grpSpPr>
          <a:xfrm rot="0">
            <a:off x="1448850" y="6327776"/>
            <a:ext cx="4260175" cy="1640268"/>
            <a:chOff x="0" y="0"/>
            <a:chExt cx="1122021" cy="432005"/>
          </a:xfrm>
        </p:grpSpPr>
        <p:sp>
          <p:nvSpPr>
            <p:cNvPr name="Freeform 16" id="16"/>
            <p:cNvSpPr/>
            <p:nvPr/>
          </p:nvSpPr>
          <p:spPr>
            <a:xfrm flipH="false" flipV="false" rot="0">
              <a:off x="0" y="0"/>
              <a:ext cx="1122021" cy="432005"/>
            </a:xfrm>
            <a:custGeom>
              <a:avLst/>
              <a:gdLst/>
              <a:ahLst/>
              <a:cxnLst/>
              <a:rect r="r" b="b" t="t" l="l"/>
              <a:pathLst>
                <a:path h="432005" w="1122021">
                  <a:moveTo>
                    <a:pt x="39980" y="0"/>
                  </a:moveTo>
                  <a:lnTo>
                    <a:pt x="1082041" y="0"/>
                  </a:lnTo>
                  <a:cubicBezTo>
                    <a:pt x="1092645" y="0"/>
                    <a:pt x="1102814" y="4212"/>
                    <a:pt x="1110311" y="11710"/>
                  </a:cubicBezTo>
                  <a:cubicBezTo>
                    <a:pt x="1117809" y="19208"/>
                    <a:pt x="1122021" y="29377"/>
                    <a:pt x="1122021" y="39980"/>
                  </a:cubicBezTo>
                  <a:lnTo>
                    <a:pt x="1122021" y="392025"/>
                  </a:lnTo>
                  <a:cubicBezTo>
                    <a:pt x="1122021" y="402628"/>
                    <a:pt x="1117809" y="412797"/>
                    <a:pt x="1110311" y="420295"/>
                  </a:cubicBezTo>
                  <a:cubicBezTo>
                    <a:pt x="1102814" y="427793"/>
                    <a:pt x="1092645" y="432005"/>
                    <a:pt x="1082041" y="432005"/>
                  </a:cubicBezTo>
                  <a:lnTo>
                    <a:pt x="39980" y="432005"/>
                  </a:lnTo>
                  <a:cubicBezTo>
                    <a:pt x="29377" y="432005"/>
                    <a:pt x="19208" y="427793"/>
                    <a:pt x="11710" y="420295"/>
                  </a:cubicBezTo>
                  <a:cubicBezTo>
                    <a:pt x="4212" y="412797"/>
                    <a:pt x="0" y="402628"/>
                    <a:pt x="0" y="392025"/>
                  </a:cubicBezTo>
                  <a:lnTo>
                    <a:pt x="0" y="39980"/>
                  </a:lnTo>
                  <a:cubicBezTo>
                    <a:pt x="0" y="29377"/>
                    <a:pt x="4212" y="19208"/>
                    <a:pt x="11710" y="11710"/>
                  </a:cubicBezTo>
                  <a:cubicBezTo>
                    <a:pt x="19208" y="4212"/>
                    <a:pt x="29377" y="0"/>
                    <a:pt x="39980" y="0"/>
                  </a:cubicBezTo>
                  <a:close/>
                </a:path>
              </a:pathLst>
            </a:custGeom>
            <a:solidFill>
              <a:srgbClr val="FF8BF7"/>
            </a:solidFill>
            <a:ln w="38100" cap="rnd">
              <a:solidFill>
                <a:srgbClr val="FF8BF7"/>
              </a:solidFill>
              <a:prstDash val="solid"/>
              <a:round/>
            </a:ln>
          </p:spPr>
        </p:sp>
        <p:sp>
          <p:nvSpPr>
            <p:cNvPr name="TextBox 17" id="17"/>
            <p:cNvSpPr txBox="true"/>
            <p:nvPr/>
          </p:nvSpPr>
          <p:spPr>
            <a:xfrm>
              <a:off x="0" y="-38100"/>
              <a:ext cx="1122021" cy="470105"/>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5400000">
            <a:off x="1213802" y="6176990"/>
            <a:ext cx="470096" cy="832378"/>
            <a:chOff x="0" y="0"/>
            <a:chExt cx="401659" cy="711200"/>
          </a:xfrm>
        </p:grpSpPr>
        <p:sp>
          <p:nvSpPr>
            <p:cNvPr name="Freeform 19" id="19"/>
            <p:cNvSpPr/>
            <p:nvPr/>
          </p:nvSpPr>
          <p:spPr>
            <a:xfrm flipH="false" flipV="false" rot="0">
              <a:off x="0" y="0"/>
              <a:ext cx="401659" cy="711200"/>
            </a:xfrm>
            <a:custGeom>
              <a:avLst/>
              <a:gdLst/>
              <a:ahLst/>
              <a:cxnLst/>
              <a:rect r="r" b="b" t="t" l="l"/>
              <a:pathLst>
                <a:path h="711200" w="401659">
                  <a:moveTo>
                    <a:pt x="200829" y="0"/>
                  </a:moveTo>
                  <a:lnTo>
                    <a:pt x="401659" y="711200"/>
                  </a:lnTo>
                  <a:lnTo>
                    <a:pt x="0" y="711200"/>
                  </a:lnTo>
                  <a:lnTo>
                    <a:pt x="200829" y="0"/>
                  </a:lnTo>
                  <a:close/>
                </a:path>
              </a:pathLst>
            </a:custGeom>
            <a:solidFill>
              <a:srgbClr val="FF8BF7"/>
            </a:solidFill>
          </p:spPr>
        </p:sp>
        <p:sp>
          <p:nvSpPr>
            <p:cNvPr name="TextBox 20" id="20"/>
            <p:cNvSpPr txBox="true"/>
            <p:nvPr/>
          </p:nvSpPr>
          <p:spPr>
            <a:xfrm>
              <a:off x="62759" y="187325"/>
              <a:ext cx="276140" cy="473075"/>
            </a:xfrm>
            <a:prstGeom prst="rect">
              <a:avLst/>
            </a:prstGeom>
          </p:spPr>
          <p:txBody>
            <a:bodyPr anchor="ctr" rtlCol="false" tIns="50800" lIns="50800" bIns="50800" rIns="50800"/>
            <a:lstStyle/>
            <a:p>
              <a:pPr algn="ctr">
                <a:lnSpc>
                  <a:spcPts val="4474"/>
                </a:lnSpc>
              </a:pPr>
            </a:p>
          </p:txBody>
        </p:sp>
      </p:grpSp>
      <p:grpSp>
        <p:nvGrpSpPr>
          <p:cNvPr name="Group 21" id="21"/>
          <p:cNvGrpSpPr/>
          <p:nvPr/>
        </p:nvGrpSpPr>
        <p:grpSpPr>
          <a:xfrm rot="0">
            <a:off x="7303391" y="8276122"/>
            <a:ext cx="2107185" cy="620250"/>
            <a:chOff x="0" y="0"/>
            <a:chExt cx="554979" cy="163358"/>
          </a:xfrm>
        </p:grpSpPr>
        <p:sp>
          <p:nvSpPr>
            <p:cNvPr name="Freeform 22" id="22"/>
            <p:cNvSpPr/>
            <p:nvPr/>
          </p:nvSpPr>
          <p:spPr>
            <a:xfrm flipH="false" flipV="false" rot="0">
              <a:off x="0" y="0"/>
              <a:ext cx="554979" cy="163358"/>
            </a:xfrm>
            <a:custGeom>
              <a:avLst/>
              <a:gdLst/>
              <a:ahLst/>
              <a:cxnLst/>
              <a:rect r="r" b="b" t="t" l="l"/>
              <a:pathLst>
                <a:path h="163358" w="554979">
                  <a:moveTo>
                    <a:pt x="81679" y="0"/>
                  </a:moveTo>
                  <a:lnTo>
                    <a:pt x="473300" y="0"/>
                  </a:lnTo>
                  <a:cubicBezTo>
                    <a:pt x="518410" y="0"/>
                    <a:pt x="554979" y="36569"/>
                    <a:pt x="554979" y="81679"/>
                  </a:cubicBezTo>
                  <a:lnTo>
                    <a:pt x="554979" y="81679"/>
                  </a:lnTo>
                  <a:cubicBezTo>
                    <a:pt x="554979" y="103342"/>
                    <a:pt x="546373" y="124117"/>
                    <a:pt x="531056" y="139435"/>
                  </a:cubicBezTo>
                  <a:cubicBezTo>
                    <a:pt x="515738" y="154753"/>
                    <a:pt x="494962" y="163358"/>
                    <a:pt x="473300" y="163358"/>
                  </a:cubicBezTo>
                  <a:lnTo>
                    <a:pt x="81679" y="163358"/>
                  </a:lnTo>
                  <a:cubicBezTo>
                    <a:pt x="36569" y="163358"/>
                    <a:pt x="0" y="126789"/>
                    <a:pt x="0" y="81679"/>
                  </a:cubicBezTo>
                  <a:lnTo>
                    <a:pt x="0" y="81679"/>
                  </a:lnTo>
                  <a:cubicBezTo>
                    <a:pt x="0" y="36569"/>
                    <a:pt x="36569" y="0"/>
                    <a:pt x="81679" y="0"/>
                  </a:cubicBezTo>
                  <a:close/>
                </a:path>
              </a:pathLst>
            </a:custGeom>
            <a:solidFill>
              <a:srgbClr val="FED8FF"/>
            </a:solidFill>
            <a:ln w="38100" cap="rnd">
              <a:solidFill>
                <a:srgbClr val="990099"/>
              </a:solidFill>
              <a:prstDash val="solid"/>
              <a:round/>
            </a:ln>
          </p:spPr>
        </p:sp>
        <p:sp>
          <p:nvSpPr>
            <p:cNvPr name="TextBox 23" id="23"/>
            <p:cNvSpPr txBox="true"/>
            <p:nvPr/>
          </p:nvSpPr>
          <p:spPr>
            <a:xfrm>
              <a:off x="0" y="-38100"/>
              <a:ext cx="554979" cy="201458"/>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6136187" y="6593180"/>
            <a:ext cx="801248" cy="2375674"/>
            <a:chOff x="0" y="0"/>
            <a:chExt cx="211028" cy="625692"/>
          </a:xfrm>
        </p:grpSpPr>
        <p:sp>
          <p:nvSpPr>
            <p:cNvPr name="Freeform 25" id="25"/>
            <p:cNvSpPr/>
            <p:nvPr/>
          </p:nvSpPr>
          <p:spPr>
            <a:xfrm flipH="false" flipV="false" rot="0">
              <a:off x="0" y="0"/>
              <a:ext cx="211028" cy="625692"/>
            </a:xfrm>
            <a:custGeom>
              <a:avLst/>
              <a:gdLst/>
              <a:ahLst/>
              <a:cxnLst/>
              <a:rect r="r" b="b" t="t" l="l"/>
              <a:pathLst>
                <a:path h="625692" w="211028">
                  <a:moveTo>
                    <a:pt x="105514" y="0"/>
                  </a:moveTo>
                  <a:lnTo>
                    <a:pt x="105514" y="0"/>
                  </a:lnTo>
                  <a:cubicBezTo>
                    <a:pt x="133498" y="0"/>
                    <a:pt x="160336" y="11117"/>
                    <a:pt x="180124" y="30904"/>
                  </a:cubicBezTo>
                  <a:cubicBezTo>
                    <a:pt x="199912" y="50692"/>
                    <a:pt x="211028" y="77530"/>
                    <a:pt x="211028" y="105514"/>
                  </a:cubicBezTo>
                  <a:lnTo>
                    <a:pt x="211028" y="520178"/>
                  </a:lnTo>
                  <a:cubicBezTo>
                    <a:pt x="211028" y="548162"/>
                    <a:pt x="199912" y="575000"/>
                    <a:pt x="180124" y="594788"/>
                  </a:cubicBezTo>
                  <a:cubicBezTo>
                    <a:pt x="160336" y="614575"/>
                    <a:pt x="133498" y="625692"/>
                    <a:pt x="105514" y="625692"/>
                  </a:cubicBezTo>
                  <a:lnTo>
                    <a:pt x="105514" y="625692"/>
                  </a:lnTo>
                  <a:cubicBezTo>
                    <a:pt x="77530" y="625692"/>
                    <a:pt x="50692" y="614575"/>
                    <a:pt x="30904" y="594788"/>
                  </a:cubicBezTo>
                  <a:cubicBezTo>
                    <a:pt x="11117" y="575000"/>
                    <a:pt x="0" y="548162"/>
                    <a:pt x="0" y="520178"/>
                  </a:cubicBezTo>
                  <a:lnTo>
                    <a:pt x="0" y="105514"/>
                  </a:lnTo>
                  <a:cubicBezTo>
                    <a:pt x="0" y="77530"/>
                    <a:pt x="11117" y="50692"/>
                    <a:pt x="30904" y="30904"/>
                  </a:cubicBezTo>
                  <a:cubicBezTo>
                    <a:pt x="50692" y="11117"/>
                    <a:pt x="77530" y="0"/>
                    <a:pt x="105514" y="0"/>
                  </a:cubicBezTo>
                  <a:close/>
                </a:path>
              </a:pathLst>
            </a:custGeom>
            <a:solidFill>
              <a:srgbClr val="980098"/>
            </a:solidFill>
          </p:spPr>
        </p:sp>
        <p:sp>
          <p:nvSpPr>
            <p:cNvPr name="TextBox 26" id="26"/>
            <p:cNvSpPr txBox="true"/>
            <p:nvPr/>
          </p:nvSpPr>
          <p:spPr>
            <a:xfrm>
              <a:off x="0" y="-142875"/>
              <a:ext cx="211028" cy="768567"/>
            </a:xfrm>
            <a:prstGeom prst="rect">
              <a:avLst/>
            </a:prstGeom>
          </p:spPr>
          <p:txBody>
            <a:bodyPr anchor="ctr" rtlCol="false" tIns="50800" lIns="50800" bIns="50800" rIns="50800"/>
            <a:lstStyle/>
            <a:p>
              <a:pPr algn="ctr">
                <a:lnSpc>
                  <a:spcPts val="4474"/>
                </a:lnSpc>
              </a:pPr>
            </a:p>
          </p:txBody>
        </p:sp>
      </p:grpSp>
      <p:sp>
        <p:nvSpPr>
          <p:cNvPr name="Freeform 27" id="27"/>
          <p:cNvSpPr/>
          <p:nvPr/>
        </p:nvSpPr>
        <p:spPr>
          <a:xfrm flipH="false" flipV="false" rot="0">
            <a:off x="16272879" y="8124404"/>
            <a:ext cx="487827" cy="528094"/>
          </a:xfrm>
          <a:custGeom>
            <a:avLst/>
            <a:gdLst/>
            <a:ahLst/>
            <a:cxnLst/>
            <a:rect r="r" b="b" t="t" l="l"/>
            <a:pathLst>
              <a:path h="528094" w="487827">
                <a:moveTo>
                  <a:pt x="0" y="0"/>
                </a:moveTo>
                <a:lnTo>
                  <a:pt x="487827" y="0"/>
                </a:lnTo>
                <a:lnTo>
                  <a:pt x="487827" y="528095"/>
                </a:lnTo>
                <a:lnTo>
                  <a:pt x="0" y="52809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8" id="28"/>
          <p:cNvSpPr/>
          <p:nvPr/>
        </p:nvSpPr>
        <p:spPr>
          <a:xfrm flipH="false" flipV="false" rot="0">
            <a:off x="16345993" y="7473123"/>
            <a:ext cx="414712" cy="527456"/>
          </a:xfrm>
          <a:custGeom>
            <a:avLst/>
            <a:gdLst/>
            <a:ahLst/>
            <a:cxnLst/>
            <a:rect r="r" b="b" t="t" l="l"/>
            <a:pathLst>
              <a:path h="527456" w="414712">
                <a:moveTo>
                  <a:pt x="0" y="0"/>
                </a:moveTo>
                <a:lnTo>
                  <a:pt x="414713" y="0"/>
                </a:lnTo>
                <a:lnTo>
                  <a:pt x="414713" y="527456"/>
                </a:lnTo>
                <a:lnTo>
                  <a:pt x="0" y="52745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a:ln cap="sq">
            <a:noFill/>
            <a:prstDash val="solid"/>
            <a:miter/>
          </a:ln>
        </p:spPr>
      </p:sp>
      <p:sp>
        <p:nvSpPr>
          <p:cNvPr name="Freeform 29" id="29"/>
          <p:cNvSpPr/>
          <p:nvPr/>
        </p:nvSpPr>
        <p:spPr>
          <a:xfrm flipH="false" flipV="false" rot="0">
            <a:off x="16345993" y="6828228"/>
            <a:ext cx="413079" cy="516348"/>
          </a:xfrm>
          <a:custGeom>
            <a:avLst/>
            <a:gdLst/>
            <a:ahLst/>
            <a:cxnLst/>
            <a:rect r="r" b="b" t="t" l="l"/>
            <a:pathLst>
              <a:path h="516348" w="413079">
                <a:moveTo>
                  <a:pt x="0" y="0"/>
                </a:moveTo>
                <a:lnTo>
                  <a:pt x="413079" y="0"/>
                </a:lnTo>
                <a:lnTo>
                  <a:pt x="413079" y="516348"/>
                </a:lnTo>
                <a:lnTo>
                  <a:pt x="0" y="516348"/>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30" id="30"/>
          <p:cNvSpPr txBox="true"/>
          <p:nvPr/>
        </p:nvSpPr>
        <p:spPr>
          <a:xfrm rot="0">
            <a:off x="976107" y="109647"/>
            <a:ext cx="9211199" cy="793783"/>
          </a:xfrm>
          <a:prstGeom prst="rect">
            <a:avLst/>
          </a:prstGeom>
        </p:spPr>
        <p:txBody>
          <a:bodyPr anchor="t" rtlCol="false" tIns="0" lIns="0" bIns="0" rIns="0">
            <a:spAutoFit/>
          </a:bodyPr>
          <a:lstStyle/>
          <a:p>
            <a:pPr algn="l" marL="0" indent="0" lvl="0">
              <a:lnSpc>
                <a:spcPts val="5900"/>
              </a:lnSpc>
              <a:spcBef>
                <a:spcPct val="0"/>
              </a:spcBef>
            </a:pPr>
            <a:r>
              <a:rPr lang="en-US" b="true" sz="5000" spc="20">
                <a:solidFill>
                  <a:srgbClr val="000000"/>
                </a:solidFill>
                <a:latin typeface="Poppins Bold"/>
                <a:ea typeface="Poppins Bold"/>
                <a:cs typeface="Poppins Bold"/>
                <a:sym typeface="Poppins Bold"/>
              </a:rPr>
              <a:t>Exportação de documentos</a:t>
            </a:r>
          </a:p>
        </p:txBody>
      </p:sp>
      <p:sp>
        <p:nvSpPr>
          <p:cNvPr name="TextBox 31" id="31"/>
          <p:cNvSpPr txBox="true"/>
          <p:nvPr/>
        </p:nvSpPr>
        <p:spPr>
          <a:xfrm rot="0">
            <a:off x="17259300" y="9220200"/>
            <a:ext cx="1028700"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45</a:t>
            </a:r>
          </a:p>
        </p:txBody>
      </p:sp>
      <p:sp>
        <p:nvSpPr>
          <p:cNvPr name="TextBox 32" id="32"/>
          <p:cNvSpPr txBox="true"/>
          <p:nvPr/>
        </p:nvSpPr>
        <p:spPr>
          <a:xfrm rot="0">
            <a:off x="1568889" y="8405255"/>
            <a:ext cx="3119746" cy="295308"/>
          </a:xfrm>
          <a:prstGeom prst="rect">
            <a:avLst/>
          </a:prstGeom>
        </p:spPr>
        <p:txBody>
          <a:bodyPr anchor="t" rtlCol="false" tIns="0" lIns="0" bIns="0" rIns="0">
            <a:spAutoFit/>
          </a:bodyPr>
          <a:lstStyle/>
          <a:p>
            <a:pPr algn="l">
              <a:lnSpc>
                <a:spcPts val="2100"/>
              </a:lnSpc>
            </a:pPr>
            <a:r>
              <a:rPr lang="en-US" sz="1500">
                <a:solidFill>
                  <a:srgbClr val="990099"/>
                </a:solidFill>
                <a:latin typeface="Codec Pro"/>
                <a:ea typeface="Codec Pro"/>
                <a:cs typeface="Codec Pro"/>
                <a:sym typeface="Codec Pro"/>
              </a:rPr>
              <a:t>Envie uma mensagem para Thalia</a:t>
            </a:r>
          </a:p>
        </p:txBody>
      </p:sp>
      <p:sp>
        <p:nvSpPr>
          <p:cNvPr name="TextBox 33" id="33"/>
          <p:cNvSpPr txBox="true"/>
          <p:nvPr/>
        </p:nvSpPr>
        <p:spPr>
          <a:xfrm rot="0">
            <a:off x="2400070" y="3994518"/>
            <a:ext cx="3807763" cy="1680829"/>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000000"/>
                </a:solidFill>
                <a:latin typeface="Poppins"/>
                <a:ea typeface="Poppins"/>
                <a:cs typeface="Poppins"/>
                <a:sym typeface="Poppins"/>
              </a:rPr>
              <a:t>Olá Thalia, desenvolva um diagrama de caso de uso para planejamento de projetos, onde o usuário insere os requisitos e uma inteligência artificial gera os diagramas</a:t>
            </a:r>
          </a:p>
        </p:txBody>
      </p:sp>
      <p:sp>
        <p:nvSpPr>
          <p:cNvPr name="TextBox 34" id="34"/>
          <p:cNvSpPr txBox="true"/>
          <p:nvPr/>
        </p:nvSpPr>
        <p:spPr>
          <a:xfrm rot="0">
            <a:off x="1675056" y="6574130"/>
            <a:ext cx="3807763" cy="1128511"/>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000000"/>
                </a:solidFill>
                <a:latin typeface="Poppins"/>
                <a:ea typeface="Poppins"/>
                <a:cs typeface="Poppins"/>
                <a:sym typeface="Poppins"/>
              </a:rPr>
              <a:t>Claro, aqui está o diagrama pedido, se necessário alguma alteração por favor, me informe.</a:t>
            </a:r>
          </a:p>
        </p:txBody>
      </p:sp>
      <p:sp>
        <p:nvSpPr>
          <p:cNvPr name="TextBox 35" id="35"/>
          <p:cNvSpPr txBox="true"/>
          <p:nvPr/>
        </p:nvSpPr>
        <p:spPr>
          <a:xfrm rot="0">
            <a:off x="7536005" y="8426704"/>
            <a:ext cx="1641958" cy="300035"/>
          </a:xfrm>
          <a:prstGeom prst="rect">
            <a:avLst/>
          </a:prstGeom>
        </p:spPr>
        <p:txBody>
          <a:bodyPr anchor="t" rtlCol="false" tIns="0" lIns="0" bIns="0" rIns="0">
            <a:spAutoFit/>
          </a:bodyPr>
          <a:lstStyle/>
          <a:p>
            <a:pPr algn="just" marL="0" indent="0" lvl="0">
              <a:lnSpc>
                <a:spcPts val="2241"/>
              </a:lnSpc>
              <a:spcBef>
                <a:spcPct val="0"/>
              </a:spcBef>
            </a:pPr>
            <a:r>
              <a:rPr lang="en-US" sz="1899" spc="7">
                <a:solidFill>
                  <a:srgbClr val="990099"/>
                </a:solidFill>
                <a:latin typeface="Poppins"/>
                <a:ea typeface="Poppins"/>
                <a:cs typeface="Poppins"/>
                <a:sym typeface="Poppins"/>
              </a:rPr>
              <a:t>Modo edição</a:t>
            </a:r>
          </a:p>
        </p:txBody>
      </p:sp>
      <p:grpSp>
        <p:nvGrpSpPr>
          <p:cNvPr name="Group 36" id="36"/>
          <p:cNvGrpSpPr/>
          <p:nvPr/>
        </p:nvGrpSpPr>
        <p:grpSpPr>
          <a:xfrm rot="0">
            <a:off x="1064643" y="1028700"/>
            <a:ext cx="16194657" cy="8229600"/>
            <a:chOff x="0" y="0"/>
            <a:chExt cx="4265259" cy="2167467"/>
          </a:xfrm>
        </p:grpSpPr>
        <p:sp>
          <p:nvSpPr>
            <p:cNvPr name="Freeform 37" id="37"/>
            <p:cNvSpPr/>
            <p:nvPr/>
          </p:nvSpPr>
          <p:spPr>
            <a:xfrm flipH="false" flipV="false" rot="0">
              <a:off x="0" y="0"/>
              <a:ext cx="4265259" cy="2167467"/>
            </a:xfrm>
            <a:custGeom>
              <a:avLst/>
              <a:gdLst/>
              <a:ahLst/>
              <a:cxnLst/>
              <a:rect r="r" b="b" t="t" l="l"/>
              <a:pathLst>
                <a:path h="2167467" w="4265259">
                  <a:moveTo>
                    <a:pt x="0" y="0"/>
                  </a:moveTo>
                  <a:lnTo>
                    <a:pt x="4265259" y="0"/>
                  </a:lnTo>
                  <a:lnTo>
                    <a:pt x="4265259" y="2167467"/>
                  </a:lnTo>
                  <a:lnTo>
                    <a:pt x="0" y="2167467"/>
                  </a:lnTo>
                  <a:close/>
                </a:path>
              </a:pathLst>
            </a:custGeom>
            <a:solidFill>
              <a:srgbClr val="000000">
                <a:alpha val="0"/>
              </a:srgbClr>
            </a:solidFill>
            <a:ln w="38100" cap="sq">
              <a:solidFill>
                <a:srgbClr val="990099"/>
              </a:solidFill>
              <a:prstDash val="solid"/>
              <a:miter/>
            </a:ln>
          </p:spPr>
        </p:sp>
        <p:sp>
          <p:nvSpPr>
            <p:cNvPr name="TextBox 38" id="38"/>
            <p:cNvSpPr txBox="true"/>
            <p:nvPr/>
          </p:nvSpPr>
          <p:spPr>
            <a:xfrm>
              <a:off x="0" y="-38100"/>
              <a:ext cx="4265259" cy="2205567"/>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transition spd="slow">
    <p:fade/>
  </p:transition>
</p:sld>
</file>

<file path=ppt/slides/slide4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46</a:t>
            </a:r>
          </a:p>
        </p:txBody>
      </p:sp>
      <p:sp>
        <p:nvSpPr>
          <p:cNvPr name="Freeform 3" id="3"/>
          <p:cNvSpPr/>
          <p:nvPr/>
        </p:nvSpPr>
        <p:spPr>
          <a:xfrm flipH="false" flipV="false" rot="0">
            <a:off x="14453671" y="1310501"/>
            <a:ext cx="7668657" cy="7668657"/>
          </a:xfrm>
          <a:custGeom>
            <a:avLst/>
            <a:gdLst/>
            <a:ahLst/>
            <a:cxnLst/>
            <a:rect r="r" b="b" t="t" l="l"/>
            <a:pathLst>
              <a:path h="7668657" w="7668657">
                <a:moveTo>
                  <a:pt x="0" y="0"/>
                </a:moveTo>
                <a:lnTo>
                  <a:pt x="7668658" y="0"/>
                </a:lnTo>
                <a:lnTo>
                  <a:pt x="7668658" y="7668657"/>
                </a:lnTo>
                <a:lnTo>
                  <a:pt x="0" y="76686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028700" y="2812781"/>
            <a:ext cx="8454512"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a:solidFill>
                  <a:srgbClr val="990099"/>
                </a:solidFill>
                <a:latin typeface="Poppins Bold"/>
                <a:ea typeface="Poppins Bold"/>
                <a:cs typeface="Poppins Bold"/>
                <a:sym typeface="Poppins Bold"/>
              </a:rPr>
              <a:t>Conclusão</a:t>
            </a:r>
          </a:p>
        </p:txBody>
      </p:sp>
      <p:sp>
        <p:nvSpPr>
          <p:cNvPr name="TextBox 5" id="5"/>
          <p:cNvSpPr txBox="true"/>
          <p:nvPr/>
        </p:nvSpPr>
        <p:spPr>
          <a:xfrm rot="0">
            <a:off x="1028700" y="3721836"/>
            <a:ext cx="10992525" cy="3714283"/>
          </a:xfrm>
          <a:prstGeom prst="rect">
            <a:avLst/>
          </a:prstGeom>
        </p:spPr>
        <p:txBody>
          <a:bodyPr anchor="t" rtlCol="false" tIns="0" lIns="0" bIns="0" rIns="0">
            <a:spAutoFit/>
          </a:bodyPr>
          <a:lstStyle/>
          <a:p>
            <a:pPr algn="just">
              <a:lnSpc>
                <a:spcPts val="4251"/>
              </a:lnSpc>
              <a:spcBef>
                <a:spcPct val="0"/>
              </a:spcBef>
            </a:pPr>
            <a:r>
              <a:rPr lang="en-US" b="true" sz="3036">
                <a:solidFill>
                  <a:srgbClr val="000000"/>
                </a:solidFill>
                <a:latin typeface="Sarabun Bold"/>
                <a:ea typeface="Sarabun Bold"/>
                <a:cs typeface="Sarabun Bold"/>
                <a:sym typeface="Sarabun Bold"/>
              </a:rPr>
              <a:t>O DevCore revoluciona a modelagem de software ao integrar Inteligência Artificial , tornando a criação de diagramas mais rápida, precisa e intuitiva. Com ele, desenvolvedores e analistas economizam tempo, evitam erros manuais e garantem modelos mais inteligentes e otimizados. Além disso, a ferramenta facilita a colaboração, sugere melhorias automaticamente e se adapta às necessidades do projeto.</a:t>
            </a:r>
          </a:p>
        </p:txBody>
      </p:sp>
      <p:sp>
        <p:nvSpPr>
          <p:cNvPr name="Freeform 6" id="6"/>
          <p:cNvSpPr/>
          <p:nvPr/>
        </p:nvSpPr>
        <p:spPr>
          <a:xfrm flipH="false" flipV="false" rot="0">
            <a:off x="802956" y="-1385709"/>
            <a:ext cx="2575912" cy="2575912"/>
          </a:xfrm>
          <a:custGeom>
            <a:avLst/>
            <a:gdLst/>
            <a:ahLst/>
            <a:cxnLst/>
            <a:rect r="r" b="b" t="t" l="l"/>
            <a:pathLst>
              <a:path h="2575912" w="2575912">
                <a:moveTo>
                  <a:pt x="0" y="0"/>
                </a:moveTo>
                <a:lnTo>
                  <a:pt x="2575911" y="0"/>
                </a:lnTo>
                <a:lnTo>
                  <a:pt x="2575911" y="2575911"/>
                </a:lnTo>
                <a:lnTo>
                  <a:pt x="0" y="2575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slow">
    <p:cover dir="l"/>
  </p:transition>
</p:sld>
</file>

<file path=ppt/slides/slide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676121" y="-1385709"/>
            <a:ext cx="2575912" cy="2575912"/>
          </a:xfrm>
          <a:custGeom>
            <a:avLst/>
            <a:gdLst/>
            <a:ahLst/>
            <a:cxnLst/>
            <a:rect r="r" b="b" t="t" l="l"/>
            <a:pathLst>
              <a:path h="2575912" w="2575912">
                <a:moveTo>
                  <a:pt x="0" y="0"/>
                </a:moveTo>
                <a:lnTo>
                  <a:pt x="2575912" y="0"/>
                </a:lnTo>
                <a:lnTo>
                  <a:pt x="2575912" y="2575911"/>
                </a:lnTo>
                <a:lnTo>
                  <a:pt x="0" y="25759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834329" y="1310501"/>
            <a:ext cx="7668657" cy="7668657"/>
          </a:xfrm>
          <a:custGeom>
            <a:avLst/>
            <a:gdLst/>
            <a:ahLst/>
            <a:cxnLst/>
            <a:rect r="r" b="b" t="t" l="l"/>
            <a:pathLst>
              <a:path h="7668657" w="7668657">
                <a:moveTo>
                  <a:pt x="0" y="0"/>
                </a:moveTo>
                <a:lnTo>
                  <a:pt x="7668658" y="0"/>
                </a:lnTo>
                <a:lnTo>
                  <a:pt x="7668658" y="7668657"/>
                </a:lnTo>
                <a:lnTo>
                  <a:pt x="0" y="766865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6266775" y="2812781"/>
            <a:ext cx="8454512"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a:solidFill>
                  <a:srgbClr val="980098"/>
                </a:solidFill>
                <a:latin typeface="Poppins Bold"/>
                <a:ea typeface="Poppins Bold"/>
                <a:cs typeface="Poppins Bold"/>
                <a:sym typeface="Poppins Bold"/>
              </a:rPr>
              <a:t>Conclusão</a:t>
            </a:r>
          </a:p>
        </p:txBody>
      </p:sp>
      <p:sp>
        <p:nvSpPr>
          <p:cNvPr name="TextBox 5" id="5"/>
          <p:cNvSpPr txBox="true"/>
          <p:nvPr/>
        </p:nvSpPr>
        <p:spPr>
          <a:xfrm rot="0">
            <a:off x="6266775" y="3702786"/>
            <a:ext cx="10992525" cy="2831171"/>
          </a:xfrm>
          <a:prstGeom prst="rect">
            <a:avLst/>
          </a:prstGeom>
        </p:spPr>
        <p:txBody>
          <a:bodyPr anchor="t" rtlCol="false" tIns="0" lIns="0" bIns="0" rIns="0">
            <a:spAutoFit/>
          </a:bodyPr>
          <a:lstStyle/>
          <a:p>
            <a:pPr algn="just">
              <a:lnSpc>
                <a:spcPts val="5651"/>
              </a:lnSpc>
              <a:spcBef>
                <a:spcPct val="0"/>
              </a:spcBef>
            </a:pPr>
            <a:r>
              <a:rPr lang="en-US" b="true" sz="4036">
                <a:solidFill>
                  <a:srgbClr val="000000"/>
                </a:solidFill>
                <a:latin typeface="Sarabun Bold"/>
                <a:ea typeface="Sarabun Bold"/>
                <a:cs typeface="Sarabun Bold"/>
                <a:sym typeface="Sarabun Bold"/>
              </a:rPr>
              <a:t>Seja para equipes pequenas ou grandes corporações, o DevCore é a escolha ideal para quem busca eficiência, inovação e praticidade na modelagem de sistemas.</a:t>
            </a:r>
          </a:p>
        </p:txBody>
      </p:sp>
      <p:sp>
        <p:nvSpPr>
          <p:cNvPr name="TextBox 6" id="6"/>
          <p:cNvSpPr txBox="true"/>
          <p:nvPr/>
        </p:nvSpPr>
        <p:spPr>
          <a:xfrm rot="0">
            <a:off x="17259300" y="9220200"/>
            <a:ext cx="83615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47</a:t>
            </a:r>
          </a:p>
        </p:txBody>
      </p:sp>
    </p:spTree>
  </p:cSld>
  <p:clrMapOvr>
    <a:masterClrMapping/>
  </p:clrMapOvr>
  <p:transition spd="slow">
    <p:fade/>
  </p:transition>
</p:sld>
</file>

<file path=ppt/slides/slide4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234917"/>
            <a:ext cx="13944469" cy="793783"/>
          </a:xfrm>
          <a:prstGeom prst="rect">
            <a:avLst/>
          </a:prstGeom>
        </p:spPr>
        <p:txBody>
          <a:bodyPr anchor="t" rtlCol="false" tIns="0" lIns="0" bIns="0" rIns="0">
            <a:spAutoFit/>
          </a:bodyPr>
          <a:lstStyle/>
          <a:p>
            <a:pPr algn="l" marL="0" indent="0" lvl="0">
              <a:lnSpc>
                <a:spcPts val="5900"/>
              </a:lnSpc>
              <a:spcBef>
                <a:spcPct val="0"/>
              </a:spcBef>
            </a:pPr>
            <a:r>
              <a:rPr lang="en-US" b="true" sz="5000" spc="20">
                <a:solidFill>
                  <a:srgbClr val="990099"/>
                </a:solidFill>
                <a:latin typeface="Poppins Heavy"/>
                <a:ea typeface="Poppins Heavy"/>
                <a:cs typeface="Poppins Heavy"/>
                <a:sym typeface="Poppins Heavy"/>
              </a:rPr>
              <a:t>Referências</a:t>
            </a:r>
          </a:p>
        </p:txBody>
      </p:sp>
      <p:sp>
        <p:nvSpPr>
          <p:cNvPr name="TextBox 3" id="3"/>
          <p:cNvSpPr txBox="true"/>
          <p:nvPr/>
        </p:nvSpPr>
        <p:spPr>
          <a:xfrm rot="0">
            <a:off x="1028700" y="1293897"/>
            <a:ext cx="16230600" cy="7982012"/>
          </a:xfrm>
          <a:prstGeom prst="rect">
            <a:avLst/>
          </a:prstGeom>
        </p:spPr>
        <p:txBody>
          <a:bodyPr anchor="t" rtlCol="false" tIns="0" lIns="0" bIns="0" rIns="0">
            <a:spAutoFit/>
          </a:bodyPr>
          <a:lstStyle/>
          <a:p>
            <a:pPr algn="just" marL="655605" indent="-327803" lvl="1">
              <a:lnSpc>
                <a:spcPts val="4251"/>
              </a:lnSpc>
              <a:buFont typeface="Arial"/>
              <a:buChar char="•"/>
            </a:pPr>
            <a:r>
              <a:rPr lang="en-US" b="true" sz="3036">
                <a:solidFill>
                  <a:srgbClr val="980098"/>
                </a:solidFill>
                <a:latin typeface="Sarabun Bold"/>
                <a:ea typeface="Sarabun Bold"/>
                <a:cs typeface="Sarabun Bold"/>
                <a:sym typeface="Sarabun Bold"/>
              </a:rPr>
              <a:t>Thales. Teaching - Software Development Process. GitHub, Disponível em: </a:t>
            </a:r>
            <a:r>
              <a:rPr lang="en-US" b="true" sz="3036" u="sng">
                <a:solidFill>
                  <a:srgbClr val="980098"/>
                </a:solidFill>
                <a:latin typeface="Sarabun Bold"/>
                <a:ea typeface="Sarabun Bold"/>
                <a:cs typeface="Sarabun Bold"/>
                <a:sym typeface="Sarabun Bold"/>
                <a:hlinkClick r:id="rId2" tooltip="https://github.com/thalesvalente/teaching/tree/main/software-development-process"/>
              </a:rPr>
              <a:t>https://github.com/thalesvalente/teaching/tree/main/software-development-process</a:t>
            </a:r>
            <a:r>
              <a:rPr lang="en-US" b="true" sz="3036">
                <a:solidFill>
                  <a:srgbClr val="980098"/>
                </a:solidFill>
                <a:latin typeface="Sarabun Bold"/>
                <a:ea typeface="Sarabun Bold"/>
                <a:cs typeface="Sarabun Bold"/>
                <a:sym typeface="Sarabun Bold"/>
              </a:rPr>
              <a:t>.</a:t>
            </a:r>
          </a:p>
          <a:p>
            <a:pPr algn="just" marL="655605" indent="-327803" lvl="1">
              <a:lnSpc>
                <a:spcPts val="4251"/>
              </a:lnSpc>
              <a:buFont typeface="Arial"/>
              <a:buChar char="•"/>
            </a:pPr>
            <a:r>
              <a:rPr lang="en-US" b="true" sz="3036">
                <a:solidFill>
                  <a:srgbClr val="980098"/>
                </a:solidFill>
                <a:latin typeface="Sarabun Bold"/>
                <a:ea typeface="Sarabun Bold"/>
                <a:cs typeface="Sarabun Bold"/>
                <a:sym typeface="Sarabun Bold"/>
              </a:rPr>
              <a:t>ROSA, Ângela - Requisitos de software funcionais e não funcionais: o que são?, 2024. Disponível em: </a:t>
            </a:r>
            <a:r>
              <a:rPr lang="en-US" b="true" sz="3036" u="sng">
                <a:solidFill>
                  <a:srgbClr val="980098"/>
                </a:solidFill>
                <a:latin typeface="Sarabun Bold"/>
                <a:ea typeface="Sarabun Bold"/>
                <a:cs typeface="Sarabun Bold"/>
                <a:sym typeface="Sarabun Bold"/>
                <a:hlinkClick r:id="rId3" tooltip="https://softdesign.com.br/blog/requisitos-de-software-funcionais-e-nao-funcionais/"/>
              </a:rPr>
              <a:t>https://softdesign.com.br/blog/requisitos-de-software-funcionais-e-nao-funcionais/</a:t>
            </a:r>
            <a:r>
              <a:rPr lang="en-US" b="true" sz="3036">
                <a:solidFill>
                  <a:srgbClr val="980098"/>
                </a:solidFill>
                <a:latin typeface="Sarabun Bold"/>
                <a:ea typeface="Sarabun Bold"/>
                <a:cs typeface="Sarabun Bold"/>
                <a:sym typeface="Sarabun Bold"/>
              </a:rPr>
              <a:t>. Acessado em: 22/12/2024</a:t>
            </a:r>
          </a:p>
          <a:p>
            <a:pPr algn="just" marL="655605" indent="-327803" lvl="1">
              <a:lnSpc>
                <a:spcPts val="4251"/>
              </a:lnSpc>
              <a:buFont typeface="Arial"/>
              <a:buChar char="•"/>
            </a:pPr>
            <a:r>
              <a:rPr lang="en-US" b="true" sz="3036">
                <a:solidFill>
                  <a:srgbClr val="980098"/>
                </a:solidFill>
                <a:latin typeface="Sarabun Bold"/>
                <a:ea typeface="Sarabun Bold"/>
                <a:cs typeface="Sarabun Bold"/>
                <a:sym typeface="Sarabun Bold"/>
              </a:rPr>
              <a:t>Diagrama de caso de uso UML: O que é, como fazer e exemplos, 2024. Disponível em: </a:t>
            </a:r>
            <a:r>
              <a:rPr lang="en-US" b="true" sz="3036" u="sng">
                <a:solidFill>
                  <a:srgbClr val="980098"/>
                </a:solidFill>
                <a:latin typeface="Sarabun Bold"/>
                <a:ea typeface="Sarabun Bold"/>
                <a:cs typeface="Sarabun Bold"/>
                <a:sym typeface="Sarabun Bold"/>
                <a:hlinkClick r:id="rId4" tooltip="https://www.lucidchart.com/pages/pt/diagrama-de-caso-de-uso-uml"/>
              </a:rPr>
              <a:t>https://www.lucidchart.com/pages/pt/diagrama-de-caso-de-uso-uml</a:t>
            </a:r>
            <a:r>
              <a:rPr lang="en-US" b="true" sz="3036">
                <a:solidFill>
                  <a:srgbClr val="980098"/>
                </a:solidFill>
                <a:latin typeface="Sarabun Bold"/>
                <a:ea typeface="Sarabun Bold"/>
                <a:cs typeface="Sarabun Bold"/>
                <a:sym typeface="Sarabun Bold"/>
              </a:rPr>
              <a:t>. Acessado em: 22/12/2024</a:t>
            </a:r>
          </a:p>
          <a:p>
            <a:pPr algn="just" marL="655605" indent="-327803" lvl="1">
              <a:lnSpc>
                <a:spcPts val="4251"/>
              </a:lnSpc>
              <a:buFont typeface="Arial"/>
              <a:buChar char="•"/>
            </a:pPr>
            <a:r>
              <a:rPr lang="en-US" b="true" sz="3036">
                <a:solidFill>
                  <a:srgbClr val="980098"/>
                </a:solidFill>
                <a:latin typeface="Sarabun Bold"/>
                <a:ea typeface="Sarabun Bold"/>
                <a:cs typeface="Sarabun Bold"/>
                <a:sym typeface="Sarabun Bold"/>
              </a:rPr>
              <a:t>Diagramas de Caso de Uso, 2021. Disponível em: </a:t>
            </a:r>
            <a:r>
              <a:rPr lang="en-US" b="true" sz="3036" u="sng">
                <a:solidFill>
                  <a:srgbClr val="980098"/>
                </a:solidFill>
                <a:latin typeface="Sarabun Bold"/>
                <a:ea typeface="Sarabun Bold"/>
                <a:cs typeface="Sarabun Bold"/>
                <a:sym typeface="Sarabun Bold"/>
                <a:hlinkClick r:id="rId5" tooltip="https://www.ibm.com/docs/pt-br/rsm/7.5.0?topic=diagrams-use-case"/>
              </a:rPr>
              <a:t>https://www.ibm.com/docs/pt-br/rsm/7.5.0?topic=diagrams-use-case</a:t>
            </a:r>
            <a:r>
              <a:rPr lang="en-US" b="true" sz="3036">
                <a:solidFill>
                  <a:srgbClr val="980098"/>
                </a:solidFill>
                <a:latin typeface="Sarabun Bold"/>
                <a:ea typeface="Sarabun Bold"/>
                <a:cs typeface="Sarabun Bold"/>
                <a:sym typeface="Sarabun Bold"/>
              </a:rPr>
              <a:t>. Acessado em 08/01/2025</a:t>
            </a:r>
          </a:p>
          <a:p>
            <a:pPr algn="just" marL="655605" indent="-327803" lvl="1">
              <a:lnSpc>
                <a:spcPts val="4251"/>
              </a:lnSpc>
              <a:buFont typeface="Arial"/>
              <a:buChar char="•"/>
            </a:pPr>
            <a:r>
              <a:rPr lang="en-US" b="true" sz="3036">
                <a:solidFill>
                  <a:srgbClr val="980098"/>
                </a:solidFill>
                <a:latin typeface="Sarabun Bold"/>
                <a:ea typeface="Sarabun Bold"/>
                <a:cs typeface="Sarabun Bold"/>
                <a:sym typeface="Sarabun Bold"/>
              </a:rPr>
              <a:t>Requisitos funcionais e não funcionais: o que são?, 2024. Disponível em: </a:t>
            </a:r>
            <a:r>
              <a:rPr lang="en-US" b="true" sz="3036" u="sng">
                <a:solidFill>
                  <a:srgbClr val="980098"/>
                </a:solidFill>
                <a:latin typeface="Sarabun Bold"/>
                <a:ea typeface="Sarabun Bold"/>
                <a:cs typeface="Sarabun Bold"/>
                <a:sym typeface="Sarabun Bold"/>
                <a:hlinkClick r:id="rId6" tooltip="https://www.mestresdaweb.com.br/tecnologias/requisitos-funcionais-e-nao-funcionais-o-que-sao"/>
              </a:rPr>
              <a:t>https://www.mestresdaweb.com.br/tecnologias/requisitos-funcionais-e-nao-funcionais-o-que-sao</a:t>
            </a:r>
            <a:r>
              <a:rPr lang="en-US" b="true" sz="3036">
                <a:solidFill>
                  <a:srgbClr val="980098"/>
                </a:solidFill>
                <a:latin typeface="Sarabun Bold"/>
                <a:ea typeface="Sarabun Bold"/>
                <a:cs typeface="Sarabun Bold"/>
                <a:sym typeface="Sarabun Bold"/>
              </a:rPr>
              <a:t>. Acessado em: 02/01/2025</a:t>
            </a:r>
          </a:p>
          <a:p>
            <a:pPr algn="just" marL="655605" indent="-327803" lvl="1">
              <a:lnSpc>
                <a:spcPts val="4251"/>
              </a:lnSpc>
              <a:buFont typeface="Arial"/>
              <a:buChar char="•"/>
            </a:pPr>
            <a:r>
              <a:rPr lang="en-US" b="true" sz="3036">
                <a:solidFill>
                  <a:srgbClr val="980098"/>
                </a:solidFill>
                <a:latin typeface="Sarabun Bold"/>
                <a:ea typeface="Sarabun Bold"/>
                <a:cs typeface="Sarabun Bold"/>
                <a:sym typeface="Sarabun Bold"/>
              </a:rPr>
              <a:t>Diagramas de Seqüência, 2021. Disponível em: </a:t>
            </a:r>
            <a:r>
              <a:rPr lang="en-US" b="true" sz="3036" u="sng">
                <a:solidFill>
                  <a:srgbClr val="980098"/>
                </a:solidFill>
                <a:latin typeface="Sarabun Bold"/>
                <a:ea typeface="Sarabun Bold"/>
                <a:cs typeface="Sarabun Bold"/>
                <a:sym typeface="Sarabun Bold"/>
                <a:hlinkClick r:id="rId7" tooltip="https://www.ibm.com/docs/pt-br/rsm/7.5.0?topic=uml-sequence-diagrams"/>
              </a:rPr>
              <a:t>https://www.ibm.com/docs/pt-br/rsm/7.5.0?topic=uml-sequence-diagrams</a:t>
            </a:r>
            <a:r>
              <a:rPr lang="en-US" b="true" sz="3036">
                <a:solidFill>
                  <a:srgbClr val="980098"/>
                </a:solidFill>
                <a:latin typeface="Sarabun Bold"/>
                <a:ea typeface="Sarabun Bold"/>
                <a:cs typeface="Sarabun Bold"/>
                <a:sym typeface="Sarabun Bold"/>
              </a:rPr>
              <a:t>. Acessado em: 02/01/2025.</a:t>
            </a:r>
          </a:p>
        </p:txBody>
      </p:sp>
      <p:sp>
        <p:nvSpPr>
          <p:cNvPr name="TextBox 4" id="4"/>
          <p:cNvSpPr txBox="true"/>
          <p:nvPr/>
        </p:nvSpPr>
        <p:spPr>
          <a:xfrm rot="0">
            <a:off x="17259300" y="9237809"/>
            <a:ext cx="1029339"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48</a:t>
            </a:r>
          </a:p>
        </p:txBody>
      </p:sp>
    </p:spTree>
  </p:cSld>
  <p:clrMapOvr>
    <a:masterClrMapping/>
  </p:clrMapOvr>
  <p:transition spd="slow">
    <p:cover dir="l"/>
  </p:transition>
</p:sld>
</file>

<file path=ppt/slides/slide4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234917"/>
            <a:ext cx="13944469" cy="793783"/>
          </a:xfrm>
          <a:prstGeom prst="rect">
            <a:avLst/>
          </a:prstGeom>
        </p:spPr>
        <p:txBody>
          <a:bodyPr anchor="t" rtlCol="false" tIns="0" lIns="0" bIns="0" rIns="0">
            <a:spAutoFit/>
          </a:bodyPr>
          <a:lstStyle/>
          <a:p>
            <a:pPr algn="l" marL="0" indent="0" lvl="0">
              <a:lnSpc>
                <a:spcPts val="5900"/>
              </a:lnSpc>
              <a:spcBef>
                <a:spcPct val="0"/>
              </a:spcBef>
            </a:pPr>
            <a:r>
              <a:rPr lang="en-US" b="true" sz="5000" spc="20">
                <a:solidFill>
                  <a:srgbClr val="990099"/>
                </a:solidFill>
                <a:latin typeface="Poppins Heavy"/>
                <a:ea typeface="Poppins Heavy"/>
                <a:cs typeface="Poppins Heavy"/>
                <a:sym typeface="Poppins Heavy"/>
              </a:rPr>
              <a:t>Referências</a:t>
            </a:r>
          </a:p>
        </p:txBody>
      </p:sp>
      <p:sp>
        <p:nvSpPr>
          <p:cNvPr name="TextBox 3" id="3"/>
          <p:cNvSpPr txBox="true"/>
          <p:nvPr/>
        </p:nvSpPr>
        <p:spPr>
          <a:xfrm rot="0">
            <a:off x="1028700" y="1293897"/>
            <a:ext cx="16230600" cy="8515479"/>
          </a:xfrm>
          <a:prstGeom prst="rect">
            <a:avLst/>
          </a:prstGeom>
        </p:spPr>
        <p:txBody>
          <a:bodyPr anchor="t" rtlCol="false" tIns="0" lIns="0" bIns="0" rIns="0">
            <a:spAutoFit/>
          </a:bodyPr>
          <a:lstStyle/>
          <a:p>
            <a:pPr algn="just" marL="655605" indent="-327803" lvl="1">
              <a:lnSpc>
                <a:spcPts val="4251"/>
              </a:lnSpc>
              <a:buFont typeface="Arial"/>
              <a:buChar char="•"/>
            </a:pPr>
            <a:r>
              <a:rPr lang="en-US" b="true" sz="3036">
                <a:solidFill>
                  <a:srgbClr val="990099"/>
                </a:solidFill>
                <a:latin typeface="Sarabun Bold"/>
                <a:ea typeface="Sarabun Bold"/>
                <a:cs typeface="Sarabun Bold"/>
                <a:sym typeface="Sarabun Bold"/>
              </a:rPr>
              <a:t>DALLAVALLE, Silvia Inês; CAZARINI, Edson Walmir. Regras do Negócio, um fator chave de sucesso no processo de desenvolvimento de Sistemas de Informação. Anais do XX ENEGEP-Encontro Nacional de Engenharia de Produção. São Paulo, 2000.</a:t>
            </a:r>
          </a:p>
          <a:p>
            <a:pPr algn="just" marL="655605" indent="-327803" lvl="1">
              <a:lnSpc>
                <a:spcPts val="4251"/>
              </a:lnSpc>
              <a:buFont typeface="Arial"/>
              <a:buChar char="•"/>
            </a:pPr>
            <a:r>
              <a:rPr lang="en-US" b="true" sz="3036">
                <a:solidFill>
                  <a:srgbClr val="990099"/>
                </a:solidFill>
                <a:latin typeface="Sarabun Bold"/>
                <a:ea typeface="Sarabun Bold"/>
                <a:cs typeface="Sarabun Bold"/>
                <a:sym typeface="Sarabun Bold"/>
              </a:rPr>
              <a:t>GUEDES, Gilleanes T. A. UML2: Uma Abordagem Prática. 3ª ed. São Paulo: Novatec, 201</a:t>
            </a:r>
          </a:p>
          <a:p>
            <a:pPr algn="just" marL="655605" indent="-327803" lvl="1">
              <a:lnSpc>
                <a:spcPts val="4251"/>
              </a:lnSpc>
              <a:buFont typeface="Arial"/>
              <a:buChar char="•"/>
            </a:pPr>
            <a:r>
              <a:rPr lang="en-US" b="true" sz="3036">
                <a:solidFill>
                  <a:srgbClr val="990099"/>
                </a:solidFill>
                <a:latin typeface="Sarabun Bold"/>
                <a:ea typeface="Sarabun Bold"/>
                <a:cs typeface="Sarabun Bold"/>
                <a:sym typeface="Sarabun Bold"/>
              </a:rPr>
              <a:t>O que é um diagrama de classe UML? Disponível em: &lt;https://www.lucidchart.com/pages/pt/o-que-e-diagrama-de-classe-uml&gt;. Acesso em: 9 jan. 2025.</a:t>
            </a:r>
          </a:p>
          <a:p>
            <a:pPr algn="just" marL="655605" indent="-327803" lvl="1">
              <a:lnSpc>
                <a:spcPts val="4251"/>
              </a:lnSpc>
              <a:buFont typeface="Arial"/>
              <a:buChar char="•"/>
            </a:pPr>
            <a:r>
              <a:rPr lang="en-US" b="true" sz="3036">
                <a:solidFill>
                  <a:srgbClr val="990099"/>
                </a:solidFill>
                <a:latin typeface="Sarabun Bold"/>
                <a:ea typeface="Sarabun Bold"/>
                <a:cs typeface="Sarabun Bold"/>
                <a:sym typeface="Sarabun Bold"/>
              </a:rPr>
              <a:t>Rational Software Architect Standard Edition 7.5.5. Disponível em: &lt;https://www.ibm.com/docs/pt-br/rsas/7.5.0?topic=structure-class-diagrams&gt;. Acesso em: 9 jan. 2025.</a:t>
            </a:r>
          </a:p>
          <a:p>
            <a:pPr algn="just" marL="655605" indent="-327803" lvl="1">
              <a:lnSpc>
                <a:spcPts val="4251"/>
              </a:lnSpc>
              <a:buFont typeface="Arial"/>
              <a:buChar char="•"/>
            </a:pPr>
            <a:r>
              <a:rPr lang="en-US" b="true" sz="3036">
                <a:solidFill>
                  <a:srgbClr val="990099"/>
                </a:solidFill>
                <a:latin typeface="Sarabun Bold"/>
                <a:ea typeface="Sarabun Bold"/>
                <a:cs typeface="Sarabun Bold"/>
                <a:sym typeface="Sarabun Bold"/>
              </a:rPr>
              <a:t>TYBEL, D. Diagrama de classes (UML): Orientações básicas na elaboração. Disponível em: &lt;https://www.devmedia.com.br/orientacoes-basicas-na-elaboracao-de-um-diagrama-de-classes/37224&gt;. Acesso em: 9 jan. 2025.</a:t>
            </a:r>
          </a:p>
          <a:p>
            <a:pPr algn="just" marL="655605" indent="-327803" lvl="1">
              <a:lnSpc>
                <a:spcPts val="4251"/>
              </a:lnSpc>
              <a:buFont typeface="Arial"/>
              <a:buChar char="•"/>
            </a:pPr>
            <a:r>
              <a:rPr lang="en-US" b="true" sz="3036">
                <a:solidFill>
                  <a:srgbClr val="990099"/>
                </a:solidFill>
                <a:latin typeface="Sarabun Bold"/>
                <a:ea typeface="Sarabun Bold"/>
                <a:cs typeface="Sarabun Bold"/>
                <a:sym typeface="Sarabun Bold"/>
              </a:rPr>
              <a:t>O que é um diagrama de máquina de estados? Disponível em: &lt;https://www.lucidchart.com/pages/pt/o-que-e-diagrama-de-maquina-de-estados-uml&gt;. Acesso em: 9 jan. 2025.</a:t>
            </a:r>
          </a:p>
        </p:txBody>
      </p:sp>
      <p:sp>
        <p:nvSpPr>
          <p:cNvPr name="TextBox 4" id="4"/>
          <p:cNvSpPr txBox="true"/>
          <p:nvPr/>
        </p:nvSpPr>
        <p:spPr>
          <a:xfrm rot="0">
            <a:off x="17258661" y="9220200"/>
            <a:ext cx="1029339"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49</a:t>
            </a:r>
          </a:p>
        </p:txBody>
      </p:sp>
    </p:spTree>
  </p:cSld>
  <p:clrMapOvr>
    <a:masterClrMapping/>
  </p:clrMapOvr>
  <p:transition spd="slow">
    <p:cover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34329" y="1310501"/>
            <a:ext cx="7668657" cy="7668657"/>
          </a:xfrm>
          <a:custGeom>
            <a:avLst/>
            <a:gdLst/>
            <a:ahLst/>
            <a:cxnLst/>
            <a:rect r="r" b="b" t="t" l="l"/>
            <a:pathLst>
              <a:path h="7668657" w="7668657">
                <a:moveTo>
                  <a:pt x="0" y="0"/>
                </a:moveTo>
                <a:lnTo>
                  <a:pt x="7668658" y="0"/>
                </a:lnTo>
                <a:lnTo>
                  <a:pt x="7668658" y="7668657"/>
                </a:lnTo>
                <a:lnTo>
                  <a:pt x="0" y="76686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089806" y="1028700"/>
            <a:ext cx="13162227" cy="2385654"/>
          </a:xfrm>
          <a:custGeom>
            <a:avLst/>
            <a:gdLst/>
            <a:ahLst/>
            <a:cxnLst/>
            <a:rect r="r" b="b" t="t" l="l"/>
            <a:pathLst>
              <a:path h="2385654" w="13162227">
                <a:moveTo>
                  <a:pt x="0" y="0"/>
                </a:moveTo>
                <a:lnTo>
                  <a:pt x="13162227" y="0"/>
                </a:lnTo>
                <a:lnTo>
                  <a:pt x="13162227" y="2385654"/>
                </a:lnTo>
                <a:lnTo>
                  <a:pt x="0" y="2385654"/>
                </a:lnTo>
                <a:lnTo>
                  <a:pt x="0" y="0"/>
                </a:lnTo>
                <a:close/>
              </a:path>
            </a:pathLst>
          </a:custGeom>
          <a:blipFill>
            <a:blip r:embed="rId4"/>
            <a:stretch>
              <a:fillRect l="0" t="0" r="0" b="0"/>
            </a:stretch>
          </a:blipFill>
        </p:spPr>
      </p:sp>
      <p:sp>
        <p:nvSpPr>
          <p:cNvPr name="Freeform 4" id="4"/>
          <p:cNvSpPr/>
          <p:nvPr/>
        </p:nvSpPr>
        <p:spPr>
          <a:xfrm flipH="false" flipV="false" rot="0">
            <a:off x="5020290" y="4295868"/>
            <a:ext cx="11301259" cy="5156199"/>
          </a:xfrm>
          <a:custGeom>
            <a:avLst/>
            <a:gdLst/>
            <a:ahLst/>
            <a:cxnLst/>
            <a:rect r="r" b="b" t="t" l="l"/>
            <a:pathLst>
              <a:path h="5156199" w="11301259">
                <a:moveTo>
                  <a:pt x="0" y="0"/>
                </a:moveTo>
                <a:lnTo>
                  <a:pt x="11301259" y="0"/>
                </a:lnTo>
                <a:lnTo>
                  <a:pt x="11301259" y="5156200"/>
                </a:lnTo>
                <a:lnTo>
                  <a:pt x="0" y="5156200"/>
                </a:lnTo>
                <a:lnTo>
                  <a:pt x="0" y="0"/>
                </a:lnTo>
                <a:close/>
              </a:path>
            </a:pathLst>
          </a:custGeom>
          <a:blipFill>
            <a:blip r:embed="rId5"/>
            <a:stretch>
              <a:fillRect l="0" t="0" r="0" b="0"/>
            </a:stretch>
          </a:blipFill>
        </p:spPr>
      </p:sp>
      <p:sp>
        <p:nvSpPr>
          <p:cNvPr name="TextBox 5" id="5"/>
          <p:cNvSpPr txBox="true"/>
          <p:nvPr/>
        </p:nvSpPr>
        <p:spPr>
          <a:xfrm rot="0">
            <a:off x="17259300" y="9220200"/>
            <a:ext cx="402001"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strike="noStrike" u="none">
                <a:solidFill>
                  <a:srgbClr val="000000"/>
                </a:solidFill>
                <a:latin typeface="Poppins Heavy"/>
                <a:ea typeface="Poppins Heavy"/>
                <a:cs typeface="Poppins Heavy"/>
                <a:sym typeface="Poppins Heavy"/>
              </a:rPr>
              <a:t>5</a:t>
            </a:r>
          </a:p>
        </p:txBody>
      </p:sp>
      <p:sp>
        <p:nvSpPr>
          <p:cNvPr name="TextBox 6" id="6"/>
          <p:cNvSpPr txBox="true"/>
          <p:nvPr/>
        </p:nvSpPr>
        <p:spPr>
          <a:xfrm rot="0">
            <a:off x="7296801" y="3385779"/>
            <a:ext cx="6748236" cy="297189"/>
          </a:xfrm>
          <a:prstGeom prst="rect">
            <a:avLst/>
          </a:prstGeom>
        </p:spPr>
        <p:txBody>
          <a:bodyPr anchor="t" rtlCol="false" tIns="0" lIns="0" bIns="0" rIns="0">
            <a:spAutoFit/>
          </a:bodyPr>
          <a:lstStyle/>
          <a:p>
            <a:pPr algn="ctr">
              <a:lnSpc>
                <a:spcPts val="2521"/>
              </a:lnSpc>
            </a:pPr>
            <a:r>
              <a:rPr lang="en-US" sz="1800" i="true">
                <a:solidFill>
                  <a:srgbClr val="3567A1"/>
                </a:solidFill>
                <a:latin typeface="Sarabun Italics"/>
                <a:ea typeface="Sarabun Italics"/>
                <a:cs typeface="Sarabun Italics"/>
                <a:sym typeface="Sarabun Italics"/>
              </a:rPr>
              <a:t>Figura 1: Projeção de mercado do market research intellect</a:t>
            </a:r>
          </a:p>
        </p:txBody>
      </p:sp>
      <p:sp>
        <p:nvSpPr>
          <p:cNvPr name="TextBox 7" id="7"/>
          <p:cNvSpPr txBox="true"/>
          <p:nvPr/>
        </p:nvSpPr>
        <p:spPr>
          <a:xfrm rot="0">
            <a:off x="7296801" y="9518121"/>
            <a:ext cx="6748236" cy="297156"/>
          </a:xfrm>
          <a:prstGeom prst="rect">
            <a:avLst/>
          </a:prstGeom>
        </p:spPr>
        <p:txBody>
          <a:bodyPr anchor="t" rtlCol="false" tIns="0" lIns="0" bIns="0" rIns="0">
            <a:spAutoFit/>
          </a:bodyPr>
          <a:lstStyle/>
          <a:p>
            <a:pPr algn="ctr">
              <a:lnSpc>
                <a:spcPts val="2521"/>
              </a:lnSpc>
            </a:pPr>
            <a:r>
              <a:rPr lang="en-US" sz="1800" i="true">
                <a:solidFill>
                  <a:srgbClr val="3567A1"/>
                </a:solidFill>
                <a:latin typeface="Sarabun Italics"/>
                <a:ea typeface="Sarabun Italics"/>
                <a:cs typeface="Sarabun Italics"/>
                <a:sym typeface="Sarabun Italics"/>
              </a:rPr>
              <a:t>Figura 2: Projeção de mercado do mordor intelligence</a:t>
            </a:r>
          </a:p>
        </p:txBody>
      </p:sp>
    </p:spTree>
  </p:cSld>
  <p:clrMapOvr>
    <a:masterClrMapping/>
  </p:clrMapOvr>
  <p:transition spd="slow">
    <p:fade/>
  </p:transition>
</p:sld>
</file>

<file path=ppt/slides/slide5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234917"/>
            <a:ext cx="13944469" cy="793783"/>
          </a:xfrm>
          <a:prstGeom prst="rect">
            <a:avLst/>
          </a:prstGeom>
        </p:spPr>
        <p:txBody>
          <a:bodyPr anchor="t" rtlCol="false" tIns="0" lIns="0" bIns="0" rIns="0">
            <a:spAutoFit/>
          </a:bodyPr>
          <a:lstStyle/>
          <a:p>
            <a:pPr algn="l" marL="0" indent="0" lvl="0">
              <a:lnSpc>
                <a:spcPts val="5900"/>
              </a:lnSpc>
              <a:spcBef>
                <a:spcPct val="0"/>
              </a:spcBef>
            </a:pPr>
            <a:r>
              <a:rPr lang="en-US" b="true" sz="5000" spc="20">
                <a:solidFill>
                  <a:srgbClr val="990099"/>
                </a:solidFill>
                <a:latin typeface="Poppins Heavy"/>
                <a:ea typeface="Poppins Heavy"/>
                <a:cs typeface="Poppins Heavy"/>
                <a:sym typeface="Poppins Heavy"/>
              </a:rPr>
              <a:t>Referências</a:t>
            </a:r>
          </a:p>
        </p:txBody>
      </p:sp>
      <p:sp>
        <p:nvSpPr>
          <p:cNvPr name="TextBox 3" id="3"/>
          <p:cNvSpPr txBox="true"/>
          <p:nvPr/>
        </p:nvSpPr>
        <p:spPr>
          <a:xfrm rot="0">
            <a:off x="1028700" y="1293897"/>
            <a:ext cx="16230600" cy="7448547"/>
          </a:xfrm>
          <a:prstGeom prst="rect">
            <a:avLst/>
          </a:prstGeom>
        </p:spPr>
        <p:txBody>
          <a:bodyPr anchor="t" rtlCol="false" tIns="0" lIns="0" bIns="0" rIns="0">
            <a:spAutoFit/>
          </a:bodyPr>
          <a:lstStyle/>
          <a:p>
            <a:pPr algn="just" marL="655605" indent="-327803" lvl="1">
              <a:lnSpc>
                <a:spcPts val="4251"/>
              </a:lnSpc>
              <a:buFont typeface="Arial"/>
              <a:buChar char="•"/>
            </a:pPr>
            <a:r>
              <a:rPr lang="en-US" b="true" sz="3036">
                <a:solidFill>
                  <a:srgbClr val="990099"/>
                </a:solidFill>
                <a:latin typeface="Sarabun Bold"/>
                <a:ea typeface="Sarabun Bold"/>
                <a:cs typeface="Sarabun Bold"/>
                <a:sym typeface="Sarabun Bold"/>
              </a:rPr>
              <a:t>Tamanho do mercado de automação de processos digitais e análise de ações – Tendências e previsões de crescimento (2024 – 2029), 2024. Disponível em: https://www.mordorintelligence.com/pt/industry-reports/digital-process-automation-market?utm_source=chatgpt.com. Acessado em 27/12/2024.</a:t>
            </a:r>
          </a:p>
          <a:p>
            <a:pPr algn="just" marL="655605" indent="-327803" lvl="1">
              <a:lnSpc>
                <a:spcPts val="4251"/>
              </a:lnSpc>
              <a:buFont typeface="Arial"/>
              <a:buChar char="•"/>
            </a:pPr>
            <a:r>
              <a:rPr lang="en-US" b="true" sz="3036">
                <a:solidFill>
                  <a:srgbClr val="990099"/>
                </a:solidFill>
                <a:latin typeface="Sarabun Bold"/>
                <a:ea typeface="Sarabun Bold"/>
                <a:cs typeface="Sarabun Bold"/>
                <a:sym typeface="Sarabun Bold"/>
              </a:rPr>
              <a:t>Tamanho e projeções do mercado de ferramentas de modelagem de software e sistemas, 2024. Disponível em: https://www.marketresearchintellect.com/pt/product/software-and-system-modeling-tools-market-size-and-forecast/?utm_source=chatgpt.com/. Acessado em 27/12/2024.</a:t>
            </a:r>
          </a:p>
          <a:p>
            <a:pPr algn="just" marL="655605" indent="-327803" lvl="1">
              <a:lnSpc>
                <a:spcPts val="4251"/>
              </a:lnSpc>
              <a:buFont typeface="Arial"/>
              <a:buChar char="•"/>
            </a:pPr>
            <a:r>
              <a:rPr lang="en-US" b="true" sz="3036">
                <a:solidFill>
                  <a:srgbClr val="990099"/>
                </a:solidFill>
                <a:latin typeface="Sarabun Bold"/>
                <a:ea typeface="Sarabun Bold"/>
                <a:cs typeface="Sarabun Bold"/>
                <a:sym typeface="Sarabun Bold"/>
              </a:rPr>
              <a:t>Por que a demanda por Desenvolvedores de Software será ainda maior em 2025?, 2024. Disponível: https://ubiminds.com/pt-br/demanda-por-desenvolvedores-de-software/. Acessado em 02/02/2025.</a:t>
            </a:r>
          </a:p>
          <a:p>
            <a:pPr algn="just" marL="655605" indent="-327803" lvl="1">
              <a:lnSpc>
                <a:spcPts val="4251"/>
              </a:lnSpc>
              <a:buFont typeface="Arial"/>
              <a:buChar char="•"/>
            </a:pPr>
            <a:r>
              <a:rPr lang="en-US" b="true" sz="3036">
                <a:solidFill>
                  <a:srgbClr val="990099"/>
                </a:solidFill>
                <a:latin typeface="Sarabun Bold"/>
                <a:ea typeface="Sarabun Bold"/>
                <a:cs typeface="Sarabun Bold"/>
                <a:sym typeface="Sarabun Bold"/>
              </a:rPr>
              <a:t>Mercado de Engenharia de Software: quais os principais desafios e oportunidades?, 2023. Disponível em: https://blog.mbauspesalq.com/2023/06/21/mercado-de-engenharia-de-software-desafios-e-oportunidades/. Acessado em 02/02/2025.</a:t>
            </a:r>
          </a:p>
        </p:txBody>
      </p:sp>
      <p:sp>
        <p:nvSpPr>
          <p:cNvPr name="TextBox 4" id="4"/>
          <p:cNvSpPr txBox="true"/>
          <p:nvPr/>
        </p:nvSpPr>
        <p:spPr>
          <a:xfrm rot="0">
            <a:off x="17259300" y="9220200"/>
            <a:ext cx="1029339"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50</a:t>
            </a:r>
          </a:p>
        </p:txBody>
      </p:sp>
    </p:spTree>
  </p:cSld>
  <p:clrMapOvr>
    <a:masterClrMapping/>
  </p:clrMapOvr>
  <p:transition spd="slow">
    <p:cover dir="l"/>
  </p:transition>
</p:sld>
</file>

<file path=ppt/slides/slide51.xml><?xml version="1.0" encoding="utf-8"?>
<p:sld xmlns:p="http://schemas.openxmlformats.org/presentationml/2006/main" xmlns:a="http://schemas.openxmlformats.org/drawingml/2006/main" xmlns:r="http://schemas.openxmlformats.org/officeDocument/2006/relationships">
  <p:cSld>
    <p:bg>
      <p:bgPr>
        <a:solidFill>
          <a:srgbClr val="02244E"/>
        </a:solidFill>
      </p:bgPr>
    </p:bg>
    <p:spTree>
      <p:nvGrpSpPr>
        <p:cNvPr id="1" name=""/>
        <p:cNvGrpSpPr/>
        <p:nvPr/>
      </p:nvGrpSpPr>
      <p:grpSpPr>
        <a:xfrm>
          <a:off x="0" y="0"/>
          <a:ext cx="0" cy="0"/>
          <a:chOff x="0" y="0"/>
          <a:chExt cx="0" cy="0"/>
        </a:xfrm>
      </p:grpSpPr>
      <p:grpSp>
        <p:nvGrpSpPr>
          <p:cNvPr name="Group 2" id="2"/>
          <p:cNvGrpSpPr/>
          <p:nvPr/>
        </p:nvGrpSpPr>
        <p:grpSpPr>
          <a:xfrm rot="0">
            <a:off x="17150963" y="-1027217"/>
            <a:ext cx="3065028" cy="306502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A2CA"/>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7150963" y="8249188"/>
            <a:ext cx="3065028" cy="306502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A2CA"/>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926709" y="-1290717"/>
            <a:ext cx="3065028" cy="306502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A2CA"/>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1926709" y="7985688"/>
            <a:ext cx="3065028" cy="306502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A2CA"/>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2411406" y="2468594"/>
            <a:ext cx="4822811" cy="4822811"/>
          </a:xfrm>
          <a:custGeom>
            <a:avLst/>
            <a:gdLst/>
            <a:ahLst/>
            <a:cxnLst/>
            <a:rect r="r" b="b" t="t" l="l"/>
            <a:pathLst>
              <a:path h="4822811" w="4822811">
                <a:moveTo>
                  <a:pt x="0" y="0"/>
                </a:moveTo>
                <a:lnTo>
                  <a:pt x="4822812" y="0"/>
                </a:lnTo>
                <a:lnTo>
                  <a:pt x="4822812" y="4822812"/>
                </a:lnTo>
                <a:lnTo>
                  <a:pt x="0" y="4822812"/>
                </a:lnTo>
                <a:lnTo>
                  <a:pt x="0" y="0"/>
                </a:lnTo>
                <a:close/>
              </a:path>
            </a:pathLst>
          </a:custGeom>
          <a:blipFill>
            <a:blip r:embed="rId2"/>
            <a:stretch>
              <a:fillRect l="0" t="0" r="0" b="0"/>
            </a:stretch>
          </a:blipFill>
        </p:spPr>
      </p:sp>
      <p:sp>
        <p:nvSpPr>
          <p:cNvPr name="TextBox 15" id="15"/>
          <p:cNvSpPr txBox="true"/>
          <p:nvPr/>
        </p:nvSpPr>
        <p:spPr>
          <a:xfrm rot="0">
            <a:off x="6739490" y="5464044"/>
            <a:ext cx="4809019" cy="398914"/>
          </a:xfrm>
          <a:prstGeom prst="rect">
            <a:avLst/>
          </a:prstGeom>
        </p:spPr>
        <p:txBody>
          <a:bodyPr anchor="t" rtlCol="false" tIns="0" lIns="0" bIns="0" rIns="0">
            <a:spAutoFit/>
          </a:bodyPr>
          <a:lstStyle/>
          <a:p>
            <a:pPr algn="l" marL="0" indent="0" lvl="0">
              <a:lnSpc>
                <a:spcPts val="2633"/>
              </a:lnSpc>
              <a:spcBef>
                <a:spcPct val="0"/>
              </a:spcBef>
            </a:pPr>
            <a:r>
              <a:rPr lang="en-US" b="true" sz="3061" spc="12" strike="noStrike" u="none">
                <a:solidFill>
                  <a:srgbClr val="FFFFFF"/>
                </a:solidFill>
                <a:latin typeface="Poppins Bold"/>
                <a:ea typeface="Poppins Bold"/>
                <a:cs typeface="Poppins Bold"/>
                <a:sym typeface="Poppins Bold"/>
              </a:rPr>
              <a:t>www.pixelforge.com.br</a:t>
            </a:r>
          </a:p>
        </p:txBody>
      </p:sp>
      <p:sp>
        <p:nvSpPr>
          <p:cNvPr name="TextBox 16" id="16"/>
          <p:cNvSpPr txBox="true"/>
          <p:nvPr/>
        </p:nvSpPr>
        <p:spPr>
          <a:xfrm rot="0">
            <a:off x="5624301" y="4050389"/>
            <a:ext cx="7039398" cy="1345012"/>
          </a:xfrm>
          <a:prstGeom prst="rect">
            <a:avLst/>
          </a:prstGeom>
        </p:spPr>
        <p:txBody>
          <a:bodyPr anchor="t" rtlCol="false" tIns="0" lIns="0" bIns="0" rIns="0">
            <a:spAutoFit/>
          </a:bodyPr>
          <a:lstStyle/>
          <a:p>
            <a:pPr algn="l" marL="0" indent="0" lvl="0">
              <a:lnSpc>
                <a:spcPts val="9013"/>
              </a:lnSpc>
              <a:spcBef>
                <a:spcPct val="0"/>
              </a:spcBef>
            </a:pPr>
            <a:r>
              <a:rPr lang="en-US" b="true" sz="10480" spc="41">
                <a:solidFill>
                  <a:srgbClr val="FFFFFF"/>
                </a:solidFill>
                <a:latin typeface="Poppins Heavy"/>
                <a:ea typeface="Poppins Heavy"/>
                <a:cs typeface="Poppins Heavy"/>
                <a:sym typeface="Poppins Heavy"/>
              </a:rPr>
              <a:t>DÚVIDAS?</a:t>
            </a:r>
          </a:p>
        </p:txBody>
      </p:sp>
      <p:sp>
        <p:nvSpPr>
          <p:cNvPr name="Freeform 17" id="17"/>
          <p:cNvSpPr/>
          <p:nvPr/>
        </p:nvSpPr>
        <p:spPr>
          <a:xfrm flipH="true" flipV="false" rot="0">
            <a:off x="15876594" y="2468594"/>
            <a:ext cx="4822811" cy="4822811"/>
          </a:xfrm>
          <a:custGeom>
            <a:avLst/>
            <a:gdLst/>
            <a:ahLst/>
            <a:cxnLst/>
            <a:rect r="r" b="b" t="t" l="l"/>
            <a:pathLst>
              <a:path h="4822811" w="4822811">
                <a:moveTo>
                  <a:pt x="4822812" y="0"/>
                </a:moveTo>
                <a:lnTo>
                  <a:pt x="0" y="0"/>
                </a:lnTo>
                <a:lnTo>
                  <a:pt x="0" y="4822812"/>
                </a:lnTo>
                <a:lnTo>
                  <a:pt x="4822812" y="4822812"/>
                </a:lnTo>
                <a:lnTo>
                  <a:pt x="4822812" y="0"/>
                </a:lnTo>
                <a:close/>
              </a:path>
            </a:pathLst>
          </a:custGeom>
          <a:blipFill>
            <a:blip r:embed="rId2"/>
            <a:stretch>
              <a:fillRect l="0" t="0" r="0" b="0"/>
            </a:stretch>
          </a:blipFill>
        </p:spPr>
      </p:sp>
      <p:sp>
        <p:nvSpPr>
          <p:cNvPr name="TextBox 18" id="18"/>
          <p:cNvSpPr txBox="true"/>
          <p:nvPr/>
        </p:nvSpPr>
        <p:spPr>
          <a:xfrm rot="0">
            <a:off x="7315731" y="6890523"/>
            <a:ext cx="3656537" cy="398914"/>
          </a:xfrm>
          <a:prstGeom prst="rect">
            <a:avLst/>
          </a:prstGeom>
        </p:spPr>
        <p:txBody>
          <a:bodyPr anchor="t" rtlCol="false" tIns="0" lIns="0" bIns="0" rIns="0">
            <a:spAutoFit/>
          </a:bodyPr>
          <a:lstStyle/>
          <a:p>
            <a:pPr algn="l" marL="0" indent="0" lvl="0">
              <a:lnSpc>
                <a:spcPts val="2633"/>
              </a:lnSpc>
              <a:spcBef>
                <a:spcPct val="0"/>
              </a:spcBef>
            </a:pPr>
            <a:r>
              <a:rPr lang="en-US" b="true" sz="3061" spc="12">
                <a:solidFill>
                  <a:srgbClr val="FFFFFF"/>
                </a:solidFill>
                <a:latin typeface="Poppins Bold"/>
                <a:ea typeface="Poppins Bold"/>
                <a:cs typeface="Poppins Bold"/>
                <a:sym typeface="Poppins Bold"/>
              </a:rPr>
              <a:t>(98) 940022-8922</a:t>
            </a:r>
          </a:p>
        </p:txBody>
      </p:sp>
      <p:sp>
        <p:nvSpPr>
          <p:cNvPr name="TextBox 19" id="19"/>
          <p:cNvSpPr txBox="true"/>
          <p:nvPr/>
        </p:nvSpPr>
        <p:spPr>
          <a:xfrm rot="0">
            <a:off x="6739490" y="6177283"/>
            <a:ext cx="4809019" cy="398914"/>
          </a:xfrm>
          <a:prstGeom prst="rect">
            <a:avLst/>
          </a:prstGeom>
        </p:spPr>
        <p:txBody>
          <a:bodyPr anchor="t" rtlCol="false" tIns="0" lIns="0" bIns="0" rIns="0">
            <a:spAutoFit/>
          </a:bodyPr>
          <a:lstStyle/>
          <a:p>
            <a:pPr algn="l" marL="0" indent="0" lvl="0">
              <a:lnSpc>
                <a:spcPts val="2633"/>
              </a:lnSpc>
              <a:spcBef>
                <a:spcPct val="0"/>
              </a:spcBef>
            </a:pPr>
            <a:r>
              <a:rPr lang="en-US" b="true" sz="3061" spc="12">
                <a:solidFill>
                  <a:srgbClr val="FFFFFF"/>
                </a:solidFill>
                <a:latin typeface="Poppins Bold"/>
                <a:ea typeface="Poppins Bold"/>
                <a:cs typeface="Poppins Bold"/>
                <a:sym typeface="Poppins Bold"/>
              </a:rPr>
              <a:t>pixelforge@gmail.com</a:t>
            </a:r>
          </a:p>
        </p:txBody>
      </p:sp>
      <p:sp>
        <p:nvSpPr>
          <p:cNvPr name="TextBox 20" id="20"/>
          <p:cNvSpPr txBox="true"/>
          <p:nvPr/>
        </p:nvSpPr>
        <p:spPr>
          <a:xfrm rot="0">
            <a:off x="17259300" y="9116860"/>
            <a:ext cx="1029339"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51</a:t>
            </a:r>
          </a:p>
        </p:txBody>
      </p:sp>
    </p:spTree>
  </p:cSld>
  <p:clrMapOvr>
    <a:masterClrMapping/>
  </p:clrMapOvr>
  <p:transition spd="slow">
    <p:cover dir="l"/>
  </p:transition>
</p:sld>
</file>

<file path=ppt/slides/slide52.xml><?xml version="1.0" encoding="utf-8"?>
<p:sld xmlns:p="http://schemas.openxmlformats.org/presentationml/2006/main" xmlns:a="http://schemas.openxmlformats.org/drawingml/2006/main">
  <p:cSld>
    <p:bg>
      <p:bgPr>
        <a:solidFill>
          <a:srgbClr val="02244E"/>
        </a:solidFill>
      </p:bgPr>
    </p:bg>
    <p:spTree>
      <p:nvGrpSpPr>
        <p:cNvPr id="1" name=""/>
        <p:cNvGrpSpPr/>
        <p:nvPr/>
      </p:nvGrpSpPr>
      <p:grpSpPr>
        <a:xfrm>
          <a:off x="0" y="0"/>
          <a:ext cx="0" cy="0"/>
          <a:chOff x="0" y="0"/>
          <a:chExt cx="0" cy="0"/>
        </a:xfrm>
      </p:grpSpPr>
      <p:sp>
        <p:nvSpPr>
          <p:cNvPr name="TextBox 2" id="2"/>
          <p:cNvSpPr txBox="true"/>
          <p:nvPr/>
        </p:nvSpPr>
        <p:spPr>
          <a:xfrm rot="0">
            <a:off x="905554" y="343900"/>
            <a:ext cx="16476892" cy="9561099"/>
          </a:xfrm>
          <a:prstGeom prst="rect">
            <a:avLst/>
          </a:prstGeom>
        </p:spPr>
        <p:txBody>
          <a:bodyPr anchor="t" rtlCol="false" tIns="0" lIns="0" bIns="0" rIns="0">
            <a:spAutoFit/>
          </a:bodyPr>
          <a:lstStyle/>
          <a:p>
            <a:pPr algn="just">
              <a:lnSpc>
                <a:spcPts val="3044"/>
              </a:lnSpc>
            </a:pPr>
            <a:r>
              <a:rPr lang="en-US" sz="2174" b="true">
                <a:solidFill>
                  <a:srgbClr val="FFFFFF"/>
                </a:solidFill>
                <a:latin typeface="Sarabun Bold"/>
                <a:ea typeface="Sarabun Bold"/>
                <a:cs typeface="Sarabun Bold"/>
                <a:sym typeface="Sarabun Bold"/>
              </a:rPr>
              <a:t>Reconhecimentos e Direitos Autorais</a:t>
            </a:r>
          </a:p>
          <a:p>
            <a:pPr algn="just">
              <a:lnSpc>
                <a:spcPts val="3044"/>
              </a:lnSpc>
            </a:pPr>
            <a:r>
              <a:rPr lang="en-US" sz="2174" b="true">
                <a:solidFill>
                  <a:srgbClr val="FFFFFF"/>
                </a:solidFill>
                <a:latin typeface="Sarabun Bold"/>
                <a:ea typeface="Sarabun Bold"/>
                <a:cs typeface="Sarabun Bold"/>
                <a:sym typeface="Sarabun Bold"/>
              </a:rPr>
              <a:t>@autor:Fernando da Silva Costa, Gabryella Cruz Sousa e Vitor dos Santos Sousa </a:t>
            </a:r>
          </a:p>
          <a:p>
            <a:pPr algn="just">
              <a:lnSpc>
                <a:spcPts val="3044"/>
              </a:lnSpc>
            </a:pPr>
            <a:r>
              <a:rPr lang="en-US" sz="2174" b="true">
                <a:solidFill>
                  <a:srgbClr val="FFFFFF"/>
                </a:solidFill>
                <a:latin typeface="Sarabun Bold"/>
                <a:ea typeface="Sarabun Bold"/>
                <a:cs typeface="Sarabun Bold"/>
                <a:sym typeface="Sarabun Bold"/>
              </a:rPr>
              <a:t>@contato:gabryellacruzsousa@gmail.com, fernandodasilvacosta22@gmail.com e vitorsantos0p0@gmail.com</a:t>
            </a:r>
          </a:p>
          <a:p>
            <a:pPr algn="just">
              <a:lnSpc>
                <a:spcPts val="3044"/>
              </a:lnSpc>
            </a:pPr>
            <a:r>
              <a:rPr lang="en-US" sz="2174" b="true">
                <a:solidFill>
                  <a:srgbClr val="FFFFFF"/>
                </a:solidFill>
                <a:latin typeface="Sarabun Bold"/>
                <a:ea typeface="Sarabun Bold"/>
                <a:cs typeface="Sarabun Bold"/>
                <a:sym typeface="Sarabun Bold"/>
              </a:rPr>
              <a:t>@data última versão: 18/02/2025</a:t>
            </a:r>
          </a:p>
          <a:p>
            <a:pPr algn="just">
              <a:lnSpc>
                <a:spcPts val="3044"/>
              </a:lnSpc>
            </a:pPr>
            <a:r>
              <a:rPr lang="en-US" sz="2174" b="true">
                <a:solidFill>
                  <a:srgbClr val="FFFFFF"/>
                </a:solidFill>
                <a:latin typeface="Sarabun Bold"/>
                <a:ea typeface="Sarabun Bold"/>
                <a:cs typeface="Sarabun Bold"/>
                <a:sym typeface="Sarabun Bold"/>
              </a:rPr>
              <a:t>@versão: 1.0</a:t>
            </a:r>
          </a:p>
          <a:p>
            <a:pPr algn="just">
              <a:lnSpc>
                <a:spcPts val="3044"/>
              </a:lnSpc>
            </a:pPr>
            <a:r>
              <a:rPr lang="en-US" sz="2174" b="true">
                <a:solidFill>
                  <a:srgbClr val="FFFFFF"/>
                </a:solidFill>
                <a:latin typeface="Sarabun Bold"/>
                <a:ea typeface="Sarabun Bold"/>
                <a:cs typeface="Sarabun Bold"/>
                <a:sym typeface="Sarabun Bold"/>
              </a:rPr>
              <a:t>@Agradecimentos: Universidade Federal do Maranhão (UFMA), Professor Doutor Thales Levi Azevedo Valente, e colegas de curso.</a:t>
            </a:r>
          </a:p>
          <a:p>
            <a:pPr algn="just">
              <a:lnSpc>
                <a:spcPts val="3044"/>
              </a:lnSpc>
            </a:pPr>
            <a:r>
              <a:rPr lang="en-US" sz="2174" b="true">
                <a:solidFill>
                  <a:srgbClr val="FFFFFF"/>
                </a:solidFill>
                <a:latin typeface="Sarabun Bold"/>
                <a:ea typeface="Sarabun Bold"/>
                <a:cs typeface="Sarabun Bold"/>
                <a:sym typeface="Sarabun Bold"/>
              </a:rPr>
              <a:t>Copyright/License</a:t>
            </a:r>
          </a:p>
          <a:p>
            <a:pPr algn="just">
              <a:lnSpc>
                <a:spcPts val="3044"/>
              </a:lnSpc>
            </a:pPr>
            <a:r>
              <a:rPr lang="en-US" sz="2174" b="true">
                <a:solidFill>
                  <a:srgbClr val="FFFFFF"/>
                </a:solidFill>
                <a:latin typeface="Sarabun Bold"/>
                <a:ea typeface="Sarabun Bold"/>
                <a:cs typeface="Sarabun Bold"/>
                <a:sym typeface="Sarabun Bold"/>
              </a:rPr>
              <a:t>Este material é resultado de um trabalho acadêmico para a disciplina "Projeto e Desenvolvimento de Software", sob a orientação do professor Dr. THALES LEVI AZEVEDO VALENTE, semestre letivo 2024.2, curso Engenharia da Computação, na Universidade Federal do Maranhão (UFMA). Todo o material sob esta licença é software livre: pode ser usado para fins acadêmicos e comerciais sem nenhum custo. Não há papelada, nem royalties, nem restrições de "copyleft" do tipo GNU. Ele é licenciado sob os termos da Licença MIT, conforme descrito abaixo, e, portanto, é compatível com a GPL e também se qualifica como software de código aberto. É de domínio público. Os detalhes legais estão abaixo. O espírito desta licença é que você é livre para usar este material para qualquer finalidade, sem nenhum custo. O único requisito é que, se você usá-los, nos dê crédito.</a:t>
            </a:r>
          </a:p>
          <a:p>
            <a:pPr algn="just">
              <a:lnSpc>
                <a:spcPts val="3044"/>
              </a:lnSpc>
            </a:pPr>
            <a:r>
              <a:rPr lang="en-US" sz="2174" b="true">
                <a:solidFill>
                  <a:srgbClr val="FFFFFF"/>
                </a:solidFill>
                <a:latin typeface="Sarabun Bold"/>
                <a:ea typeface="Sarabun Bold"/>
                <a:cs typeface="Sarabun Bold"/>
                <a:sym typeface="Sarabun Bold"/>
              </a:rPr>
              <a:t>Licenciado sob a Licença MIT. Permissão é concedida, gratuitamente, a qualquer pessoa que obtenha uma cópia deste software e dos arquivos de documentação associados (o "Software"), para lidar no Software sem restrição, incluindo sem limitação os direitos de usar, copiar, modificar, mesclar, publicar, distribuir, sublicenciar e/ou vender cópias do Software, e permitir pessoas a quem o Software é fornecido a fazê-lo, sujeito às seguintes condições:</a:t>
            </a:r>
          </a:p>
          <a:p>
            <a:pPr algn="just">
              <a:lnSpc>
                <a:spcPts val="3044"/>
              </a:lnSpc>
            </a:pPr>
            <a:r>
              <a:rPr lang="en-US" sz="2174" b="true">
                <a:solidFill>
                  <a:srgbClr val="FFFFFF"/>
                </a:solidFill>
                <a:latin typeface="Sarabun Bold"/>
                <a:ea typeface="Sarabun Bold"/>
                <a:cs typeface="Sarabun Bold"/>
                <a:sym typeface="Sarabun Bold"/>
              </a:rPr>
              <a:t>Este aviso de direitos autorais e este aviso de permissão devem ser incluídos em todas as cópias ou partes substanciais do Software.</a:t>
            </a:r>
          </a:p>
          <a:p>
            <a:pPr algn="just">
              <a:lnSpc>
                <a:spcPts val="3044"/>
              </a:lnSpc>
            </a:pPr>
            <a:r>
              <a:rPr lang="en-US" sz="2174" b="true">
                <a:solidFill>
                  <a:srgbClr val="FFFFFF"/>
                </a:solidFill>
                <a:latin typeface="Sarabun Bold"/>
                <a:ea typeface="Sarabun Bold"/>
                <a:cs typeface="Sarabun Bold"/>
                <a:sym typeface="Sarabun Bold"/>
              </a:rPr>
              <a:t>O SOFTWARE É FORNECIDO "COMO ESTÁ", SEM GARANTIA DE QUALQUER TIPO, EXPRESSA OU IMPLÍCITA, INCLUINDO MAS NÃO SE LIMITANDO ÀS GARANTIAS DE COMERCIALIZAÇÃO, ADEQUAÇÃO A UM DETERMINADO FIM E NÃO INFRINGÊNCIA. EM NENHUM CASO OS AUTORES OU DETENTORES DE DIREITOS AUTORAIS SERÃO RESPONSÁVEIS POR QUALQUER RECLAMAÇÃO, DANOS OU OUTRA RESPONSABILIDADE, SEJA EM AÇÃO DE CONTRATO, TORT OU OUTRA FORMA, DECORRENTE DE, FORA DE OU EM CONEXÃO COM O SOFTWARE OU O USO OU OUTRAS NEGOCIAÇÕES NO SOFTWARE.</a:t>
            </a:r>
          </a:p>
          <a:p>
            <a:pPr algn="just">
              <a:lnSpc>
                <a:spcPts val="3044"/>
              </a:lnSpc>
            </a:pPr>
            <a:r>
              <a:rPr lang="en-US" b="true" sz="2174">
                <a:solidFill>
                  <a:srgbClr val="FFFFFF"/>
                </a:solidFill>
                <a:latin typeface="Sarabun Bold"/>
                <a:ea typeface="Sarabun Bold"/>
                <a:cs typeface="Sarabun Bold"/>
                <a:sym typeface="Sarabun Bold"/>
              </a:rPr>
              <a:t>Para mais informações sobre a Licença MIT: https://opensource.org/licenses/MIT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453671" y="1310501"/>
            <a:ext cx="7668657" cy="7668657"/>
          </a:xfrm>
          <a:custGeom>
            <a:avLst/>
            <a:gdLst/>
            <a:ahLst/>
            <a:cxnLst/>
            <a:rect r="r" b="b" t="t" l="l"/>
            <a:pathLst>
              <a:path h="7668657" w="7668657">
                <a:moveTo>
                  <a:pt x="0" y="0"/>
                </a:moveTo>
                <a:lnTo>
                  <a:pt x="7668658" y="0"/>
                </a:lnTo>
                <a:lnTo>
                  <a:pt x="7668658" y="7668657"/>
                </a:lnTo>
                <a:lnTo>
                  <a:pt x="0" y="76686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7259300" y="9220200"/>
            <a:ext cx="385630"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6</a:t>
            </a:r>
          </a:p>
        </p:txBody>
      </p:sp>
      <p:sp>
        <p:nvSpPr>
          <p:cNvPr name="TextBox 4" id="4"/>
          <p:cNvSpPr txBox="true"/>
          <p:nvPr/>
        </p:nvSpPr>
        <p:spPr>
          <a:xfrm rot="0">
            <a:off x="1028700" y="2569977"/>
            <a:ext cx="11403749" cy="5080370"/>
          </a:xfrm>
          <a:prstGeom prst="rect">
            <a:avLst/>
          </a:prstGeom>
        </p:spPr>
        <p:txBody>
          <a:bodyPr anchor="t" rtlCol="false" tIns="0" lIns="0" bIns="0" rIns="0">
            <a:spAutoFit/>
          </a:bodyPr>
          <a:lstStyle/>
          <a:p>
            <a:pPr algn="just" marL="0" indent="0" lvl="0">
              <a:lnSpc>
                <a:spcPts val="5040"/>
              </a:lnSpc>
              <a:spcBef>
                <a:spcPct val="0"/>
              </a:spcBef>
            </a:pPr>
            <a:r>
              <a:rPr lang="en-US" b="true" sz="3600">
                <a:solidFill>
                  <a:srgbClr val="000000"/>
                </a:solidFill>
                <a:latin typeface="Sarabun Bold"/>
                <a:ea typeface="Sarabun Bold"/>
                <a:cs typeface="Sarabun Bold"/>
                <a:sym typeface="Sarabun Bold"/>
              </a:rPr>
              <a:t>“O mercado de tecnologia vem crescendo intensamente no Brasil e no mundo, isso porque novas ferramentas surgem e, cada vez mais, pessoas e empresas necessitam de soluções eficientes e que facilitem o dia a dia. Segundo o </a:t>
            </a:r>
            <a:r>
              <a:rPr lang="en-US" b="true" sz="3600" u="sng">
                <a:solidFill>
                  <a:srgbClr val="000000"/>
                </a:solidFill>
                <a:latin typeface="Sarabun Bold"/>
                <a:ea typeface="Sarabun Bold"/>
                <a:cs typeface="Sarabun Bold"/>
                <a:sym typeface="Sarabun Bold"/>
                <a:hlinkClick r:id="rId4" tooltip="https://www.idc.com/getdoc.jsp?containerId=prLA50352423"/>
              </a:rPr>
              <a:t>IDC Predictions Brazil</a:t>
            </a:r>
            <a:r>
              <a:rPr lang="en-US" b="true" sz="3600">
                <a:solidFill>
                  <a:srgbClr val="000000"/>
                </a:solidFill>
                <a:latin typeface="Sarabun Bold"/>
                <a:ea typeface="Sarabun Bold"/>
                <a:cs typeface="Sarabun Bold"/>
                <a:sym typeface="Sarabun Bold"/>
              </a:rPr>
              <a:t>, estudo voltado ao mercado brasileiro de Tecnologia da Informação e Comunicação, o setor da tecnologia avançará, em média, 6,2% em 2023.”</a:t>
            </a:r>
          </a:p>
        </p:txBody>
      </p:sp>
      <p:sp>
        <p:nvSpPr>
          <p:cNvPr name="TextBox 5" id="5"/>
          <p:cNvSpPr txBox="true"/>
          <p:nvPr/>
        </p:nvSpPr>
        <p:spPr>
          <a:xfrm rot="0">
            <a:off x="3066702" y="8009611"/>
            <a:ext cx="7327745" cy="339692"/>
          </a:xfrm>
          <a:prstGeom prst="rect">
            <a:avLst/>
          </a:prstGeom>
        </p:spPr>
        <p:txBody>
          <a:bodyPr anchor="t" rtlCol="false" tIns="0" lIns="0" bIns="0" rIns="0">
            <a:spAutoFit/>
          </a:bodyPr>
          <a:lstStyle/>
          <a:p>
            <a:pPr algn="ctr">
              <a:lnSpc>
                <a:spcPts val="2800"/>
              </a:lnSpc>
            </a:pPr>
            <a:r>
              <a:rPr lang="en-US" sz="2000" i="true">
                <a:solidFill>
                  <a:srgbClr val="3567A1"/>
                </a:solidFill>
                <a:latin typeface="Sarabun Italics"/>
                <a:ea typeface="Sarabun Italics"/>
                <a:cs typeface="Sarabun Italics"/>
                <a:sym typeface="Sarabun Italics"/>
              </a:rPr>
              <a:t>Fonte: MBA Usp</a:t>
            </a:r>
          </a:p>
        </p:txBody>
      </p:sp>
    </p:spTree>
  </p:cSld>
  <p:clrMapOvr>
    <a:masterClrMapping/>
  </p:clrMapOvr>
  <p:transition spd="slow">
    <p:fade/>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38911" y="1309171"/>
            <a:ext cx="7668657" cy="7668657"/>
          </a:xfrm>
          <a:custGeom>
            <a:avLst/>
            <a:gdLst/>
            <a:ahLst/>
            <a:cxnLst/>
            <a:rect r="r" b="b" t="t" l="l"/>
            <a:pathLst>
              <a:path h="7668657" w="7668657">
                <a:moveTo>
                  <a:pt x="0" y="0"/>
                </a:moveTo>
                <a:lnTo>
                  <a:pt x="7668657" y="0"/>
                </a:lnTo>
                <a:lnTo>
                  <a:pt x="7668657" y="7668658"/>
                </a:lnTo>
                <a:lnTo>
                  <a:pt x="0" y="76686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7259300" y="9220200"/>
            <a:ext cx="312374"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7</a:t>
            </a:r>
          </a:p>
        </p:txBody>
      </p:sp>
      <p:sp>
        <p:nvSpPr>
          <p:cNvPr name="TextBox 4" id="4"/>
          <p:cNvSpPr txBox="true"/>
          <p:nvPr/>
        </p:nvSpPr>
        <p:spPr>
          <a:xfrm rot="0">
            <a:off x="7803902" y="8306693"/>
            <a:ext cx="7507048" cy="329782"/>
          </a:xfrm>
          <a:prstGeom prst="rect">
            <a:avLst/>
          </a:prstGeom>
        </p:spPr>
        <p:txBody>
          <a:bodyPr anchor="t" rtlCol="false" tIns="0" lIns="0" bIns="0" rIns="0">
            <a:spAutoFit/>
          </a:bodyPr>
          <a:lstStyle/>
          <a:p>
            <a:pPr algn="ctr">
              <a:lnSpc>
                <a:spcPts val="2737"/>
              </a:lnSpc>
            </a:pPr>
            <a:r>
              <a:rPr lang="en-US" sz="1955" i="true">
                <a:solidFill>
                  <a:srgbClr val="3567A1"/>
                </a:solidFill>
                <a:latin typeface="Sarabun Italics"/>
                <a:ea typeface="Sarabun Italics"/>
                <a:cs typeface="Sarabun Italics"/>
                <a:sym typeface="Sarabun Italics"/>
              </a:rPr>
              <a:t>Fonte: UBIMINDS</a:t>
            </a:r>
          </a:p>
        </p:txBody>
      </p:sp>
      <p:sp>
        <p:nvSpPr>
          <p:cNvPr name="TextBox 5" id="5"/>
          <p:cNvSpPr txBox="true"/>
          <p:nvPr/>
        </p:nvSpPr>
        <p:spPr>
          <a:xfrm rot="0">
            <a:off x="5855551" y="2250906"/>
            <a:ext cx="11403749" cy="5718512"/>
          </a:xfrm>
          <a:prstGeom prst="rect">
            <a:avLst/>
          </a:prstGeom>
        </p:spPr>
        <p:txBody>
          <a:bodyPr anchor="t" rtlCol="false" tIns="0" lIns="0" bIns="0" rIns="0">
            <a:spAutoFit/>
          </a:bodyPr>
          <a:lstStyle/>
          <a:p>
            <a:pPr algn="just" marL="0" indent="0" lvl="0">
              <a:lnSpc>
                <a:spcPts val="5040"/>
              </a:lnSpc>
              <a:spcBef>
                <a:spcPct val="0"/>
              </a:spcBef>
            </a:pPr>
            <a:r>
              <a:rPr lang="en-US" b="true" sz="3600">
                <a:solidFill>
                  <a:srgbClr val="000000"/>
                </a:solidFill>
                <a:latin typeface="Sarabun Bold"/>
                <a:ea typeface="Sarabun Bold"/>
                <a:cs typeface="Sarabun Bold"/>
                <a:sym typeface="Sarabun Bold"/>
              </a:rPr>
              <a:t>Seja na indústria de tecnologia ou não, todas as organizações modernas precisam adotar efetivamente ferramentas digitais. Um recente </a:t>
            </a:r>
            <a:r>
              <a:rPr lang="en-US" b="true" sz="3600" u="sng">
                <a:solidFill>
                  <a:srgbClr val="000000"/>
                </a:solidFill>
                <a:latin typeface="Sarabun Bold"/>
                <a:ea typeface="Sarabun Bold"/>
                <a:cs typeface="Sarabun Bold"/>
                <a:sym typeface="Sarabun Bold"/>
                <a:hlinkClick r:id="rId4" tooltip="https://www.mckinsey.com/featured-insights/destaques/toda-empresa-e-uma-empresa-de-software-seis-principios-indispensaveis-para-o-sucesso/pt"/>
              </a:rPr>
              <a:t>artigo da McKinsey Digital</a:t>
            </a:r>
            <a:r>
              <a:rPr lang="en-US" b="true" sz="3600">
                <a:solidFill>
                  <a:srgbClr val="000000"/>
                </a:solidFill>
                <a:latin typeface="Sarabun Bold"/>
                <a:ea typeface="Sarabun Bold"/>
                <a:cs typeface="Sarabun Bold"/>
                <a:sym typeface="Sarabun Bold"/>
              </a:rPr>
              <a:t> afirmou: “Cada vez mais, empresas tradicionais estão percebendo que, para competir e crescer em um mundo digital, precisam se parecer, pensar e agir como empresas de software.” Os desenvolvedores de software já são vitais para impulsionar as agendas digitais das empresas.</a:t>
            </a:r>
          </a:p>
        </p:txBody>
      </p:sp>
    </p:spTree>
  </p:cSld>
  <p:clrMapOvr>
    <a:masterClrMapping/>
  </p:clrMapOvr>
  <p:transition spd="slow">
    <p:cover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448068" y="-474758"/>
            <a:ext cx="6839932" cy="10761758"/>
            <a:chOff x="0" y="0"/>
            <a:chExt cx="1059685" cy="1667278"/>
          </a:xfrm>
        </p:grpSpPr>
        <p:sp>
          <p:nvSpPr>
            <p:cNvPr name="Freeform 3" id="3"/>
            <p:cNvSpPr/>
            <p:nvPr/>
          </p:nvSpPr>
          <p:spPr>
            <a:xfrm flipH="false" flipV="false" rot="5400000">
              <a:off x="-303797" y="303797"/>
              <a:ext cx="1667278" cy="1059685"/>
            </a:xfrm>
            <a:custGeom>
              <a:avLst/>
              <a:gdLst/>
              <a:ahLst/>
              <a:cxnLst/>
              <a:rect r="r" b="b" t="t" l="l"/>
              <a:pathLst>
                <a:path h="1059685" w="1667278">
                  <a:moveTo>
                    <a:pt x="0" y="1059684"/>
                  </a:moveTo>
                  <a:lnTo>
                    <a:pt x="0" y="0"/>
                  </a:lnTo>
                  <a:lnTo>
                    <a:pt x="1667278" y="0"/>
                  </a:lnTo>
                  <a:lnTo>
                    <a:pt x="1667278" y="1059684"/>
                  </a:lnTo>
                  <a:close/>
                </a:path>
              </a:pathLst>
            </a:custGeom>
            <a:blipFill>
              <a:blip r:embed="rId2"/>
              <a:stretch>
                <a:fillRect l="-6495" t="0" r="-6495" b="0"/>
              </a:stretch>
            </a:blipFill>
          </p:spPr>
        </p:sp>
      </p:grpSp>
      <p:sp>
        <p:nvSpPr>
          <p:cNvPr name="Freeform 4" id="4"/>
          <p:cNvSpPr/>
          <p:nvPr/>
        </p:nvSpPr>
        <p:spPr>
          <a:xfrm flipH="false" flipV="false" rot="0">
            <a:off x="802956" y="-1385709"/>
            <a:ext cx="2575912" cy="2575912"/>
          </a:xfrm>
          <a:custGeom>
            <a:avLst/>
            <a:gdLst/>
            <a:ahLst/>
            <a:cxnLst/>
            <a:rect r="r" b="b" t="t" l="l"/>
            <a:pathLst>
              <a:path h="2575912" w="2575912">
                <a:moveTo>
                  <a:pt x="0" y="0"/>
                </a:moveTo>
                <a:lnTo>
                  <a:pt x="2575911" y="0"/>
                </a:lnTo>
                <a:lnTo>
                  <a:pt x="2575911" y="2575911"/>
                </a:lnTo>
                <a:lnTo>
                  <a:pt x="0" y="257591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028700" y="1870400"/>
            <a:ext cx="6360383"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a:solidFill>
                  <a:srgbClr val="000000"/>
                </a:solidFill>
                <a:latin typeface="Poppins Ultra-Bold"/>
                <a:ea typeface="Poppins Ultra-Bold"/>
                <a:cs typeface="Poppins Ultra-Bold"/>
                <a:sym typeface="Poppins Ultra-Bold"/>
              </a:rPr>
              <a:t>O problema</a:t>
            </a:r>
          </a:p>
        </p:txBody>
      </p:sp>
      <p:sp>
        <p:nvSpPr>
          <p:cNvPr name="TextBox 6" id="6"/>
          <p:cNvSpPr txBox="true"/>
          <p:nvPr/>
        </p:nvSpPr>
        <p:spPr>
          <a:xfrm rot="0">
            <a:off x="1028700" y="2785679"/>
            <a:ext cx="9647648" cy="5549900"/>
          </a:xfrm>
          <a:prstGeom prst="rect">
            <a:avLst/>
          </a:prstGeom>
        </p:spPr>
        <p:txBody>
          <a:bodyPr anchor="t" rtlCol="false" tIns="0" lIns="0" bIns="0" rIns="0">
            <a:spAutoFit/>
          </a:bodyPr>
          <a:lstStyle/>
          <a:p>
            <a:pPr algn="just">
              <a:lnSpc>
                <a:spcPts val="4900"/>
              </a:lnSpc>
            </a:pPr>
            <a:r>
              <a:rPr lang="en-US" sz="3500" b="true">
                <a:solidFill>
                  <a:srgbClr val="000000"/>
                </a:solidFill>
                <a:latin typeface="Sarabun Bold"/>
                <a:ea typeface="Sarabun Bold"/>
                <a:cs typeface="Sarabun Bold"/>
                <a:sym typeface="Sarabun Bold"/>
              </a:rPr>
              <a:t>A empresa Thalentech solicitou à Pixel Forge o desenvolvimento de um software inovador que integra modelagem de sistemas à IA generativa. Agora, estamos prontos para entregar a solução, atendendo à necessidade do mercado por ferramentas avançadas de design de software. Nosso produto visa otimizar o processo de modelagem, tornando-o mais ágil, inteligente e eficiente para os usuários.</a:t>
            </a:r>
          </a:p>
        </p:txBody>
      </p:sp>
      <p:sp>
        <p:nvSpPr>
          <p:cNvPr name="TextBox 7" id="7"/>
          <p:cNvSpPr txBox="true"/>
          <p:nvPr/>
        </p:nvSpPr>
        <p:spPr>
          <a:xfrm rot="0">
            <a:off x="17259300" y="9220200"/>
            <a:ext cx="313862"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8</a:t>
            </a:r>
          </a:p>
        </p:txBody>
      </p:sp>
    </p:spTree>
  </p:cSld>
  <p:clrMapOvr>
    <a:masterClrMapping/>
  </p:clrMapOvr>
  <p:transition spd="slow">
    <p:cover dir="l"/>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937652" y="-1385709"/>
            <a:ext cx="2575912" cy="2575912"/>
          </a:xfrm>
          <a:custGeom>
            <a:avLst/>
            <a:gdLst/>
            <a:ahLst/>
            <a:cxnLst/>
            <a:rect r="r" b="b" t="t" l="l"/>
            <a:pathLst>
              <a:path h="2575912" w="2575912">
                <a:moveTo>
                  <a:pt x="0" y="0"/>
                </a:moveTo>
                <a:lnTo>
                  <a:pt x="2575911" y="0"/>
                </a:lnTo>
                <a:lnTo>
                  <a:pt x="2575911" y="2575911"/>
                </a:lnTo>
                <a:lnTo>
                  <a:pt x="0" y="25759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774437" y="2437606"/>
            <a:ext cx="14739127" cy="6216066"/>
          </a:xfrm>
          <a:prstGeom prst="rect">
            <a:avLst/>
          </a:prstGeom>
        </p:spPr>
        <p:txBody>
          <a:bodyPr anchor="t" rtlCol="false" tIns="0" lIns="0" bIns="0" rIns="0">
            <a:spAutoFit/>
          </a:bodyPr>
          <a:lstStyle/>
          <a:p>
            <a:pPr algn="just" marL="768589" indent="-384295" lvl="1">
              <a:lnSpc>
                <a:spcPts val="4983"/>
              </a:lnSpc>
              <a:buFont typeface="Arial"/>
              <a:buChar char="•"/>
            </a:pPr>
            <a:r>
              <a:rPr lang="en-US" b="true" sz="3559">
                <a:solidFill>
                  <a:srgbClr val="000000"/>
                </a:solidFill>
                <a:latin typeface="Sarabun Bold"/>
                <a:ea typeface="Sarabun Bold"/>
                <a:cs typeface="Sarabun Bold"/>
                <a:sym typeface="Sarabun Bold"/>
              </a:rPr>
              <a:t>“A dificuldade de categorizar os elementos funcionais e não funcionais dificulta a etapa de desenvolvimento”</a:t>
            </a:r>
          </a:p>
          <a:p>
            <a:pPr algn="just" marL="768589" indent="-384295" lvl="1">
              <a:lnSpc>
                <a:spcPts val="4983"/>
              </a:lnSpc>
              <a:buFont typeface="Arial"/>
              <a:buChar char="•"/>
            </a:pPr>
            <a:r>
              <a:rPr lang="en-US" b="true" sz="3559">
                <a:solidFill>
                  <a:srgbClr val="000000"/>
                </a:solidFill>
                <a:latin typeface="Sarabun Bold"/>
                <a:ea typeface="Sarabun Bold"/>
                <a:cs typeface="Sarabun Bold"/>
                <a:sym typeface="Sarabun Bold"/>
              </a:rPr>
              <a:t>“A criação de diagramas é um processo maçante que gera desinteresse”</a:t>
            </a:r>
          </a:p>
          <a:p>
            <a:pPr algn="just" marL="768589" indent="-384295" lvl="1">
              <a:lnSpc>
                <a:spcPts val="4983"/>
              </a:lnSpc>
              <a:buFont typeface="Arial"/>
              <a:buChar char="•"/>
            </a:pPr>
            <a:r>
              <a:rPr lang="en-US" b="true" sz="3559">
                <a:solidFill>
                  <a:srgbClr val="000000"/>
                </a:solidFill>
                <a:latin typeface="Sarabun Bold"/>
                <a:ea typeface="Sarabun Bold"/>
                <a:cs typeface="Sarabun Bold"/>
                <a:sym typeface="Sarabun Bold"/>
              </a:rPr>
              <a:t>“Passo mais tempo formatando o diagrama do que pensando na solução”</a:t>
            </a:r>
          </a:p>
          <a:p>
            <a:pPr algn="just" marL="768589" indent="-384295" lvl="1">
              <a:lnSpc>
                <a:spcPts val="4983"/>
              </a:lnSpc>
              <a:buFont typeface="Arial"/>
              <a:buChar char="•"/>
            </a:pPr>
            <a:r>
              <a:rPr lang="en-US" b="true" sz="3559">
                <a:solidFill>
                  <a:srgbClr val="000000"/>
                </a:solidFill>
                <a:latin typeface="Sarabun Bold"/>
                <a:ea typeface="Sarabun Bold"/>
                <a:cs typeface="Sarabun Bold"/>
                <a:sym typeface="Sarabun Bold"/>
              </a:rPr>
              <a:t>“A IA não entende o contexto e gera diagramas que não fazem sentido.”</a:t>
            </a:r>
          </a:p>
          <a:p>
            <a:pPr algn="just" marL="768589" indent="-384295" lvl="1">
              <a:lnSpc>
                <a:spcPts val="4983"/>
              </a:lnSpc>
              <a:buFont typeface="Arial"/>
              <a:buChar char="•"/>
            </a:pPr>
            <a:r>
              <a:rPr lang="en-US" b="true" sz="3559">
                <a:solidFill>
                  <a:srgbClr val="000000"/>
                </a:solidFill>
                <a:latin typeface="Sarabun Bold"/>
                <a:ea typeface="Sarabun Bold"/>
                <a:cs typeface="Sarabun Bold"/>
                <a:sym typeface="Sarabun Bold"/>
              </a:rPr>
              <a:t>“É muito difícil saber como cada diagrama deve ser posicionado e como cada elemento deve se relacionar entre si”</a:t>
            </a:r>
          </a:p>
        </p:txBody>
      </p:sp>
      <p:sp>
        <p:nvSpPr>
          <p:cNvPr name="TextBox 4" id="4"/>
          <p:cNvSpPr txBox="true"/>
          <p:nvPr/>
        </p:nvSpPr>
        <p:spPr>
          <a:xfrm rot="0">
            <a:off x="17259300" y="9220200"/>
            <a:ext cx="363967" cy="764584"/>
          </a:xfrm>
          <a:prstGeom prst="rect">
            <a:avLst/>
          </a:prstGeom>
        </p:spPr>
        <p:txBody>
          <a:bodyPr anchor="t" rtlCol="false" tIns="0" lIns="0" bIns="0" rIns="0">
            <a:spAutoFit/>
          </a:bodyPr>
          <a:lstStyle/>
          <a:p>
            <a:pPr algn="l">
              <a:lnSpc>
                <a:spcPts val="5625"/>
              </a:lnSpc>
              <a:spcBef>
                <a:spcPct val="0"/>
              </a:spcBef>
            </a:pPr>
            <a:r>
              <a:rPr lang="en-US" b="true" sz="4767" spc="19">
                <a:solidFill>
                  <a:srgbClr val="000000"/>
                </a:solidFill>
                <a:latin typeface="Poppins Heavy"/>
                <a:ea typeface="Poppins Heavy"/>
                <a:cs typeface="Poppins Heavy"/>
                <a:sym typeface="Poppins Heavy"/>
              </a:rPr>
              <a:t>9</a:t>
            </a:r>
          </a:p>
        </p:txBody>
      </p:sp>
      <p:sp>
        <p:nvSpPr>
          <p:cNvPr name="TextBox 5" id="5"/>
          <p:cNvSpPr txBox="true"/>
          <p:nvPr/>
        </p:nvSpPr>
        <p:spPr>
          <a:xfrm rot="0">
            <a:off x="7279880" y="627358"/>
            <a:ext cx="3728240" cy="764584"/>
          </a:xfrm>
          <a:prstGeom prst="rect">
            <a:avLst/>
          </a:prstGeom>
        </p:spPr>
        <p:txBody>
          <a:bodyPr anchor="t" rtlCol="false" tIns="0" lIns="0" bIns="0" rIns="0">
            <a:spAutoFit/>
          </a:bodyPr>
          <a:lstStyle/>
          <a:p>
            <a:pPr algn="l" marL="0" indent="0" lvl="0">
              <a:lnSpc>
                <a:spcPts val="5625"/>
              </a:lnSpc>
              <a:spcBef>
                <a:spcPct val="0"/>
              </a:spcBef>
            </a:pPr>
            <a:r>
              <a:rPr lang="en-US" b="true" sz="4767" spc="19">
                <a:solidFill>
                  <a:srgbClr val="000000"/>
                </a:solidFill>
                <a:latin typeface="Poppins Ultra-Bold"/>
                <a:ea typeface="Poppins Ultra-Bold"/>
                <a:cs typeface="Poppins Ultra-Bold"/>
                <a:sym typeface="Poppins Ultra-Bold"/>
              </a:rPr>
              <a:t>O problema</a:t>
            </a:r>
          </a:p>
        </p:txBody>
      </p:sp>
      <p:sp>
        <p:nvSpPr>
          <p:cNvPr name="TextBox 6" id="6"/>
          <p:cNvSpPr txBox="true"/>
          <p:nvPr/>
        </p:nvSpPr>
        <p:spPr>
          <a:xfrm rot="0">
            <a:off x="6507141" y="1400126"/>
            <a:ext cx="5273719" cy="474312"/>
          </a:xfrm>
          <a:prstGeom prst="rect">
            <a:avLst/>
          </a:prstGeom>
        </p:spPr>
        <p:txBody>
          <a:bodyPr anchor="t" rtlCol="false" tIns="0" lIns="0" bIns="0" rIns="0">
            <a:spAutoFit/>
          </a:bodyPr>
          <a:lstStyle/>
          <a:p>
            <a:pPr algn="l" marL="0" indent="0" lvl="0">
              <a:lnSpc>
                <a:spcPts val="3540"/>
              </a:lnSpc>
              <a:spcBef>
                <a:spcPct val="0"/>
              </a:spcBef>
            </a:pPr>
            <a:r>
              <a:rPr lang="en-US" sz="3000" spc="12">
                <a:solidFill>
                  <a:srgbClr val="000000"/>
                </a:solidFill>
                <a:latin typeface="Poppins"/>
                <a:ea typeface="Poppins"/>
                <a:cs typeface="Poppins"/>
                <a:sym typeface="Poppins"/>
              </a:rPr>
              <a:t>Relato de desenvolvedores</a:t>
            </a:r>
          </a:p>
        </p:txBody>
      </p:sp>
    </p:spTree>
  </p:cSld>
  <p:clrMapOvr>
    <a:masterClrMapping/>
  </p:clrMapOvr>
  <p:transition spd="slow">
    <p:cover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DAGePmf3Csg</dc:identifier>
  <dcterms:modified xsi:type="dcterms:W3CDTF">2011-08-01T06:04:30Z</dcterms:modified>
  <cp:revision>1</cp:revision>
  <dc:title>pixel forge - DEVCORE</dc:title>
</cp:coreProperties>
</file>

<file path=docProps/thumbnail.jpeg>
</file>